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64" r:id="rId2"/>
    <p:sldId id="293" r:id="rId3"/>
    <p:sldId id="294" r:id="rId4"/>
    <p:sldId id="295" r:id="rId5"/>
    <p:sldId id="296" r:id="rId6"/>
    <p:sldId id="275" r:id="rId7"/>
    <p:sldId id="333" r:id="rId8"/>
    <p:sldId id="373" r:id="rId9"/>
    <p:sldId id="317" r:id="rId10"/>
    <p:sldId id="342" r:id="rId11"/>
    <p:sldId id="302" r:id="rId12"/>
    <p:sldId id="303" r:id="rId13"/>
    <p:sldId id="336" r:id="rId14"/>
    <p:sldId id="311" r:id="rId15"/>
    <p:sldId id="335" r:id="rId16"/>
    <p:sldId id="299" r:id="rId17"/>
    <p:sldId id="300" r:id="rId18"/>
    <p:sldId id="301" r:id="rId19"/>
    <p:sldId id="340" r:id="rId20"/>
    <p:sldId id="325" r:id="rId21"/>
    <p:sldId id="358" r:id="rId22"/>
    <p:sldId id="326" r:id="rId23"/>
    <p:sldId id="375" r:id="rId24"/>
    <p:sldId id="376" r:id="rId25"/>
    <p:sldId id="341" r:id="rId26"/>
    <p:sldId id="377" r:id="rId27"/>
    <p:sldId id="327" r:id="rId28"/>
    <p:sldId id="331" r:id="rId29"/>
    <p:sldId id="344" r:id="rId30"/>
    <p:sldId id="337" r:id="rId31"/>
    <p:sldId id="338" r:id="rId32"/>
    <p:sldId id="339" r:id="rId33"/>
    <p:sldId id="329" r:id="rId34"/>
    <p:sldId id="330" r:id="rId35"/>
    <p:sldId id="332"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070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5" autoAdjust="0"/>
    <p:restoredTop sz="94671" autoAdjust="0"/>
  </p:normalViewPr>
  <p:slideViewPr>
    <p:cSldViewPr snapToGrid="0" snapToObjects="1">
      <p:cViewPr varScale="1">
        <p:scale>
          <a:sx n="81" d="100"/>
          <a:sy n="81" d="100"/>
        </p:scale>
        <p:origin x="-1013" y="-72"/>
      </p:cViewPr>
      <p:guideLst>
        <p:guide orient="horz" pos="2160"/>
        <p:guide pos="2880"/>
      </p:guideLst>
    </p:cSldViewPr>
  </p:slideViewPr>
  <p:outlineViewPr>
    <p:cViewPr>
      <p:scale>
        <a:sx n="33" d="100"/>
        <a:sy n="33" d="100"/>
      </p:scale>
      <p:origin x="0" y="3736"/>
    </p:cViewPr>
  </p:outlineViewPr>
  <p:notesTextViewPr>
    <p:cViewPr>
      <p:scale>
        <a:sx n="100" d="100"/>
        <a:sy n="100" d="100"/>
      </p:scale>
      <p:origin x="0" y="0"/>
    </p:cViewPr>
  </p:notesTextViewPr>
  <p:sorterViewPr>
    <p:cViewPr>
      <p:scale>
        <a:sx n="66" d="100"/>
        <a:sy n="66" d="100"/>
      </p:scale>
      <p:origin x="0" y="81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image" Target="../media/image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D30BFE-8B68-453A-974A-01291161ACBC}" type="datetimeFigureOut">
              <a:rPr lang="en-US" smtClean="0"/>
              <a:pPr/>
              <a:t>11/20/2012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7785E5-0F1D-4F68-9E58-1244B824460A}" type="slidenum">
              <a:rPr lang="en-US" smtClean="0"/>
              <a:pPr/>
              <a:t>‹#›</a:t>
            </a:fld>
            <a:endParaRPr lang="en-US"/>
          </a:p>
        </p:txBody>
      </p:sp>
    </p:spTree>
    <p:extLst>
      <p:ext uri="{BB962C8B-B14F-4D97-AF65-F5344CB8AC3E}">
        <p14:creationId xmlns:p14="http://schemas.microsoft.com/office/powerpoint/2010/main" val="1449424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169C9736-8028-0A49-8695-76A650F613F1}" type="slidenum">
              <a:rPr lang="en-GB" smtClean="0"/>
              <a:pPr>
                <a:defRPr/>
              </a:pPr>
              <a:t>2</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screenshot</a:t>
            </a:r>
            <a:r>
              <a:rPr lang="en-US" baseline="0" dirty="0" smtClean="0"/>
              <a:t> of our website.</a:t>
            </a:r>
          </a:p>
          <a:p>
            <a:r>
              <a:rPr lang="en-US" baseline="0" dirty="0" smtClean="0"/>
              <a:t>We have implemented the scheme pioneered by the University of Glasgow. We are ready to give a free license (for some of our technologies) to companies who will demonstrate that they can turn it into a product.</a:t>
            </a:r>
            <a:endParaRPr lang="en-GB" dirty="0"/>
          </a:p>
        </p:txBody>
      </p:sp>
      <p:sp>
        <p:nvSpPr>
          <p:cNvPr id="4" name="Slide Number Placeholder 3"/>
          <p:cNvSpPr>
            <a:spLocks noGrp="1"/>
          </p:cNvSpPr>
          <p:nvPr>
            <p:ph type="sldNum" sz="quarter" idx="10"/>
          </p:nvPr>
        </p:nvSpPr>
        <p:spPr/>
        <p:txBody>
          <a:bodyPr/>
          <a:lstStyle/>
          <a:p>
            <a:fld id="{D67785E5-0F1D-4F68-9E58-1244B824460A}" type="slidenum">
              <a:rPr lang="en-US" smtClean="0"/>
              <a:pPr/>
              <a:t>21</a:t>
            </a:fld>
            <a:endParaRPr lang="en-US"/>
          </a:p>
        </p:txBody>
      </p:sp>
    </p:spTree>
    <p:extLst>
      <p:ext uri="{BB962C8B-B14F-4D97-AF65-F5344CB8AC3E}">
        <p14:creationId xmlns:p14="http://schemas.microsoft.com/office/powerpoint/2010/main" val="601786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Screenshot</a:t>
            </a:r>
            <a:r>
              <a:rPr lang="en-US" baseline="0" dirty="0" smtClean="0"/>
              <a:t> of the new website for the CERN BIC. The first open call went live on Friday the 19</a:t>
            </a:r>
            <a:r>
              <a:rPr lang="en-US" baseline="30000" dirty="0" smtClean="0"/>
              <a:t>th</a:t>
            </a:r>
            <a:r>
              <a:rPr lang="en-US" baseline="0" dirty="0" smtClean="0"/>
              <a:t> of October.</a:t>
            </a:r>
            <a:endParaRPr lang="en-GB" dirty="0"/>
          </a:p>
        </p:txBody>
      </p:sp>
      <p:sp>
        <p:nvSpPr>
          <p:cNvPr id="4" name="Slide Number Placeholder 3"/>
          <p:cNvSpPr>
            <a:spLocks noGrp="1"/>
          </p:cNvSpPr>
          <p:nvPr>
            <p:ph type="sldNum" sz="quarter" idx="10"/>
          </p:nvPr>
        </p:nvSpPr>
        <p:spPr/>
        <p:txBody>
          <a:bodyPr/>
          <a:lstStyle/>
          <a:p>
            <a:fld id="{D67785E5-0F1D-4F68-9E58-1244B824460A}" type="slidenum">
              <a:rPr lang="en-US" smtClean="0"/>
              <a:pPr/>
              <a:t>23</a:t>
            </a:fld>
            <a:endParaRPr lang="en-US"/>
          </a:p>
        </p:txBody>
      </p:sp>
    </p:spTree>
    <p:extLst>
      <p:ext uri="{BB962C8B-B14F-4D97-AF65-F5344CB8AC3E}">
        <p14:creationId xmlns:p14="http://schemas.microsoft.com/office/powerpoint/2010/main" val="4131043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169C9736-8028-0A49-8695-76A650F613F1}" type="slidenum">
              <a:rPr lang="en-GB" smtClean="0"/>
              <a:pPr>
                <a:defRPr/>
              </a:pPr>
              <a:t>27</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169C9736-8028-0A49-8695-76A650F613F1}" type="slidenum">
              <a:rPr lang="en-GB" smtClean="0"/>
              <a:pPr>
                <a:defRPr/>
              </a:pPr>
              <a:t>28</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a:ln/>
        </p:spPr>
      </p:sp>
      <p:sp>
        <p:nvSpPr>
          <p:cNvPr id="737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p>
            <a:endParaRPr lang="en-GB">
              <a:ea typeface="ＭＳ Ｐゴシック" charset="0"/>
              <a:cs typeface="ＭＳ Ｐゴシック" charset="0"/>
            </a:endParaRPr>
          </a:p>
        </p:txBody>
      </p:sp>
      <p:sp>
        <p:nvSpPr>
          <p:cNvPr id="737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877" indent="-285722" eaLnBrk="0" hangingPunct="0">
              <a:defRPr sz="2400">
                <a:solidFill>
                  <a:schemeClr val="tx1"/>
                </a:solidFill>
                <a:latin typeface="Arial" charset="0"/>
                <a:ea typeface="ＭＳ Ｐゴシック" charset="0"/>
              </a:defRPr>
            </a:lvl2pPr>
            <a:lvl3pPr marL="1142888" indent="-228578" eaLnBrk="0" hangingPunct="0">
              <a:defRPr sz="2400">
                <a:solidFill>
                  <a:schemeClr val="tx1"/>
                </a:solidFill>
                <a:latin typeface="Arial" charset="0"/>
                <a:ea typeface="ＭＳ Ｐゴシック" charset="0"/>
              </a:defRPr>
            </a:lvl3pPr>
            <a:lvl4pPr marL="1600043" indent="-228578" eaLnBrk="0" hangingPunct="0">
              <a:defRPr sz="2400">
                <a:solidFill>
                  <a:schemeClr val="tx1"/>
                </a:solidFill>
                <a:latin typeface="Arial" charset="0"/>
                <a:ea typeface="ＭＳ Ｐゴシック" charset="0"/>
              </a:defRPr>
            </a:lvl4pPr>
            <a:lvl5pPr marL="2057199" indent="-228578" eaLnBrk="0" hangingPunct="0">
              <a:defRPr sz="2400">
                <a:solidFill>
                  <a:schemeClr val="tx1"/>
                </a:solidFill>
                <a:latin typeface="Arial" charset="0"/>
                <a:ea typeface="ＭＳ Ｐゴシック" charset="0"/>
              </a:defRPr>
            </a:lvl5pPr>
            <a:lvl6pPr marL="2514354" indent="-228578" eaLnBrk="0" fontAlgn="base" hangingPunct="0">
              <a:spcBef>
                <a:spcPct val="0"/>
              </a:spcBef>
              <a:spcAft>
                <a:spcPct val="0"/>
              </a:spcAft>
              <a:defRPr sz="2400">
                <a:solidFill>
                  <a:schemeClr val="tx1"/>
                </a:solidFill>
                <a:latin typeface="Arial" charset="0"/>
                <a:ea typeface="ＭＳ Ｐゴシック" charset="0"/>
              </a:defRPr>
            </a:lvl6pPr>
            <a:lvl7pPr marL="2971509" indent="-228578" eaLnBrk="0" fontAlgn="base" hangingPunct="0">
              <a:spcBef>
                <a:spcPct val="0"/>
              </a:spcBef>
              <a:spcAft>
                <a:spcPct val="0"/>
              </a:spcAft>
              <a:defRPr sz="2400">
                <a:solidFill>
                  <a:schemeClr val="tx1"/>
                </a:solidFill>
                <a:latin typeface="Arial" charset="0"/>
                <a:ea typeface="ＭＳ Ｐゴシック" charset="0"/>
              </a:defRPr>
            </a:lvl7pPr>
            <a:lvl8pPr marL="3428664" indent="-228578" eaLnBrk="0" fontAlgn="base" hangingPunct="0">
              <a:spcBef>
                <a:spcPct val="0"/>
              </a:spcBef>
              <a:spcAft>
                <a:spcPct val="0"/>
              </a:spcAft>
              <a:defRPr sz="2400">
                <a:solidFill>
                  <a:schemeClr val="tx1"/>
                </a:solidFill>
                <a:latin typeface="Arial" charset="0"/>
                <a:ea typeface="ＭＳ Ｐゴシック" charset="0"/>
              </a:defRPr>
            </a:lvl8pPr>
            <a:lvl9pPr marL="3885819" indent="-22857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7799EE-E719-5A49-822E-4C65C7C832B9}" type="slidenum">
              <a:rPr lang="en-GB" sz="1200">
                <a:solidFill>
                  <a:prstClr val="black"/>
                </a:solidFill>
              </a:rPr>
              <a:pPr eaLnBrk="1" hangingPunct="1"/>
              <a:t>31</a:t>
            </a:fld>
            <a:endParaRPr lang="en-GB" sz="1200"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a:ln/>
        </p:spPr>
      </p:sp>
      <p:sp>
        <p:nvSpPr>
          <p:cNvPr id="757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p>
            <a:endParaRPr lang="en-GB">
              <a:latin typeface="Calibri" charset="0"/>
              <a:ea typeface="ＭＳ Ｐゴシック" charset="0"/>
              <a:cs typeface="ＭＳ Ｐゴシック" charset="0"/>
            </a:endParaRPr>
          </a:p>
        </p:txBody>
      </p:sp>
      <p:sp>
        <p:nvSpPr>
          <p:cNvPr id="757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877" indent="-285722" eaLnBrk="0" hangingPunct="0">
              <a:defRPr sz="2400">
                <a:solidFill>
                  <a:schemeClr val="tx1"/>
                </a:solidFill>
                <a:latin typeface="Arial" charset="0"/>
                <a:ea typeface="ＭＳ Ｐゴシック" charset="0"/>
              </a:defRPr>
            </a:lvl2pPr>
            <a:lvl3pPr marL="1142888" indent="-228578" eaLnBrk="0" hangingPunct="0">
              <a:defRPr sz="2400">
                <a:solidFill>
                  <a:schemeClr val="tx1"/>
                </a:solidFill>
                <a:latin typeface="Arial" charset="0"/>
                <a:ea typeface="ＭＳ Ｐゴシック" charset="0"/>
              </a:defRPr>
            </a:lvl3pPr>
            <a:lvl4pPr marL="1600043" indent="-228578" eaLnBrk="0" hangingPunct="0">
              <a:defRPr sz="2400">
                <a:solidFill>
                  <a:schemeClr val="tx1"/>
                </a:solidFill>
                <a:latin typeface="Arial" charset="0"/>
                <a:ea typeface="ＭＳ Ｐゴシック" charset="0"/>
              </a:defRPr>
            </a:lvl4pPr>
            <a:lvl5pPr marL="2057199" indent="-228578" eaLnBrk="0" hangingPunct="0">
              <a:defRPr sz="2400">
                <a:solidFill>
                  <a:schemeClr val="tx1"/>
                </a:solidFill>
                <a:latin typeface="Arial" charset="0"/>
                <a:ea typeface="ＭＳ Ｐゴシック" charset="0"/>
              </a:defRPr>
            </a:lvl5pPr>
            <a:lvl6pPr marL="2514354" indent="-228578" eaLnBrk="0" fontAlgn="base" hangingPunct="0">
              <a:spcBef>
                <a:spcPct val="0"/>
              </a:spcBef>
              <a:spcAft>
                <a:spcPct val="0"/>
              </a:spcAft>
              <a:defRPr sz="2400">
                <a:solidFill>
                  <a:schemeClr val="tx1"/>
                </a:solidFill>
                <a:latin typeface="Arial" charset="0"/>
                <a:ea typeface="ＭＳ Ｐゴシック" charset="0"/>
              </a:defRPr>
            </a:lvl6pPr>
            <a:lvl7pPr marL="2971509" indent="-228578" eaLnBrk="0" fontAlgn="base" hangingPunct="0">
              <a:spcBef>
                <a:spcPct val="0"/>
              </a:spcBef>
              <a:spcAft>
                <a:spcPct val="0"/>
              </a:spcAft>
              <a:defRPr sz="2400">
                <a:solidFill>
                  <a:schemeClr val="tx1"/>
                </a:solidFill>
                <a:latin typeface="Arial" charset="0"/>
                <a:ea typeface="ＭＳ Ｐゴシック" charset="0"/>
              </a:defRPr>
            </a:lvl7pPr>
            <a:lvl8pPr marL="3428664" indent="-228578" eaLnBrk="0" fontAlgn="base" hangingPunct="0">
              <a:spcBef>
                <a:spcPct val="0"/>
              </a:spcBef>
              <a:spcAft>
                <a:spcPct val="0"/>
              </a:spcAft>
              <a:defRPr sz="2400">
                <a:solidFill>
                  <a:schemeClr val="tx1"/>
                </a:solidFill>
                <a:latin typeface="Arial" charset="0"/>
                <a:ea typeface="ＭＳ Ｐゴシック" charset="0"/>
              </a:defRPr>
            </a:lvl8pPr>
            <a:lvl9pPr marL="3885819" indent="-22857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B5FE4B4-EE92-E04F-8D92-6949EC1463AE}" type="slidenum">
              <a:rPr lang="en-US" sz="1200">
                <a:solidFill>
                  <a:srgbClr val="000000"/>
                </a:solidFill>
                <a:latin typeface="Calibri" charset="0"/>
              </a:rPr>
              <a:pPr eaLnBrk="1" hangingPunct="1"/>
              <a:t>32</a:t>
            </a:fld>
            <a:endParaRPr lang="en-US" sz="1200" dirty="0">
              <a:solidFill>
                <a:srgbClr val="000000"/>
              </a:solidFill>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169C9736-8028-0A49-8695-76A650F613F1}" type="slidenum">
              <a:rPr lang="en-GB" smtClean="0"/>
              <a:pPr>
                <a:defRPr/>
              </a:pPr>
              <a:t>33</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169C9736-8028-0A49-8695-76A650F613F1}" type="slidenum">
              <a:rPr lang="en-GB" smtClean="0"/>
              <a:pPr>
                <a:defRPr/>
              </a:pPr>
              <a:t>34</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169C9736-8028-0A49-8695-76A650F613F1}" type="slidenum">
              <a:rPr lang="en-GB" smtClean="0"/>
              <a:pPr>
                <a:defRPr/>
              </a:pPr>
              <a:t>35</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A81190-FBD2-42D9-AD0C-169CB4295AC7}" type="slidenum">
              <a:rPr lang="en-GB"/>
              <a:pPr/>
              <a:t>3</a:t>
            </a:fld>
            <a:endParaRPr lang="en-GB"/>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xfrm>
            <a:off x="913968" y="4343696"/>
            <a:ext cx="5030064" cy="4115389"/>
          </a:xfrm>
        </p:spPr>
        <p:txBody>
          <a:bodyPr/>
          <a:lstStyle/>
          <a:p>
            <a:endParaRPr lang="fr-CH"/>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D47586-B8BD-41EE-AADC-8941E6E6905B}" type="slidenum">
              <a:rPr lang="en-GB"/>
              <a:pPr/>
              <a:t>4</a:t>
            </a:fld>
            <a:endParaRPr lang="en-GB"/>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5C46BD-CD08-4771-BAC5-473BC506B334}" type="slidenum">
              <a:rPr lang="en-GB"/>
              <a:pPr/>
              <a:t>5</a:t>
            </a:fld>
            <a:endParaRPr lang="en-GB"/>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169C9736-8028-0A49-8695-76A650F613F1}" type="slidenum">
              <a:rPr lang="en-GB" smtClean="0">
                <a:solidFill>
                  <a:prstClr val="black"/>
                </a:solidFill>
              </a:rPr>
              <a:pPr>
                <a:defRPr/>
              </a:pPr>
              <a:t>7</a:t>
            </a:fld>
            <a:endParaRPr lang="en-GB">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169C9736-8028-0A49-8695-76A650F613F1}" type="slidenum">
              <a:rPr lang="en-GB" smtClean="0"/>
              <a:pPr>
                <a:defRPr/>
              </a:pPr>
              <a:t>9</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169C9736-8028-0A49-8695-76A650F613F1}" type="slidenum">
              <a:rPr lang="en-GB" smtClean="0"/>
              <a:pPr>
                <a:defRPr/>
              </a:pPr>
              <a:t>10</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GB" dirty="0"/>
          </a:p>
        </p:txBody>
      </p:sp>
      <p:sp>
        <p:nvSpPr>
          <p:cNvPr id="4" name="Slide Number Placeholder 3"/>
          <p:cNvSpPr>
            <a:spLocks noGrp="1"/>
          </p:cNvSpPr>
          <p:nvPr>
            <p:ph type="sldNum" sz="quarter" idx="10"/>
          </p:nvPr>
        </p:nvSpPr>
        <p:spPr/>
        <p:txBody>
          <a:bodyPr/>
          <a:lstStyle/>
          <a:p>
            <a:pPr>
              <a:defRPr/>
            </a:pPr>
            <a:fld id="{169C9736-8028-0A49-8695-76A650F613F1}" type="slidenum">
              <a:rPr lang="en-GB" smtClean="0"/>
              <a:pPr>
                <a:defRPr/>
              </a:pPr>
              <a:t>17</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69C9736-8028-0A49-8695-76A650F613F1}" type="slidenum">
              <a:rPr lang="en-GB" smtClean="0">
                <a:solidFill>
                  <a:prstClr val="black"/>
                </a:solidFill>
              </a:rPr>
              <a:pPr>
                <a:defRPr/>
              </a:pPr>
              <a:t>19</a:t>
            </a:fld>
            <a:endParaRPr lang="en-GB">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Ref idx="1001">
        <a:schemeClr val="bg2"/>
      </p:bgRef>
    </p:bg>
    <p:spTree>
      <p:nvGrpSpPr>
        <p:cNvPr id="1" name=""/>
        <p:cNvGrpSpPr/>
        <p:nvPr/>
      </p:nvGrpSpPr>
      <p:grpSpPr>
        <a:xfrm>
          <a:off x="0" y="0"/>
          <a:ext cx="0" cy="0"/>
          <a:chOff x="0" y="0"/>
          <a:chExt cx="0" cy="0"/>
        </a:xfrm>
      </p:grpSpPr>
      <p:pic>
        <p:nvPicPr>
          <p:cNvPr id="5" name="Image 4"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072440" y="2999945"/>
            <a:ext cx="1102596" cy="1091515"/>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2" y="1705709"/>
            <a:ext cx="3053868" cy="1253808"/>
          </a:xfrm>
        </p:spPr>
        <p:txBody>
          <a:bodyPr anchor="b"/>
          <a:lstStyle>
            <a:lvl1pPr algn="l">
              <a:buNone/>
              <a:defRPr sz="2200" b="1">
                <a:solidFill>
                  <a:schemeClr val="tx1"/>
                </a:solidFill>
              </a:defRPr>
            </a:lvl1pPr>
          </a:lstStyle>
          <a:p>
            <a:r>
              <a:rPr kumimoji="0" lang="en-US" smtClean="0"/>
              <a:t>Click to edit Master title style</a:t>
            </a:r>
            <a:endParaRPr kumimoji="0" lang="en-US"/>
          </a:p>
        </p:txBody>
      </p:sp>
      <p:sp>
        <p:nvSpPr>
          <p:cNvPr id="3" name="Espace réservé pour une image  2"/>
          <p:cNvSpPr>
            <a:spLocks noGrp="1"/>
          </p:cNvSpPr>
          <p:nvPr>
            <p:ph type="pic" idx="1"/>
          </p:nvPr>
        </p:nvSpPr>
        <p:spPr>
          <a:xfrm>
            <a:off x="558797" y="802197"/>
            <a:ext cx="4759514" cy="4759514"/>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lstStyle>
            <a:lvl1pPr marL="0" indent="0">
              <a:buNone/>
              <a:defRPr sz="3200"/>
            </a:lvl1pPr>
          </a:lstStyle>
          <a:p>
            <a:r>
              <a:rPr kumimoji="0" lang="en-US" smtClean="0"/>
              <a:t>Drag picture to placeholder or click icon to add</a:t>
            </a:r>
            <a:endParaRPr kumimoji="0" lang="en-US" dirty="0"/>
          </a:p>
        </p:txBody>
      </p:sp>
      <p:sp>
        <p:nvSpPr>
          <p:cNvPr id="4" name="Espace réservé du texte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Espace réservé pour une image  4"/>
          <p:cNvSpPr>
            <a:spLocks noGrp="1"/>
          </p:cNvSpPr>
          <p:nvPr>
            <p:ph type="pic" sz="quarter" idx="10" hasCustomPrompt="1"/>
          </p:nvPr>
        </p:nvSpPr>
        <p:spPr>
          <a:xfrm>
            <a:off x="996950" y="6210300"/>
            <a:ext cx="7687104" cy="552450"/>
          </a:xfrm>
        </p:spPr>
        <p:txBody>
          <a:bodyPr/>
          <a:lstStyle/>
          <a:p>
            <a:r>
              <a:rPr lang="fr-FR" dirty="0" smtClean="0"/>
              <a:t>LOGO</a:t>
            </a:r>
            <a:endParaRPr lang="fr-FR"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en-US" smtClean="0"/>
              <a:t>Click to edit Master title style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Espace réservé pour une image  4"/>
          <p:cNvSpPr>
            <a:spLocks noGrp="1"/>
          </p:cNvSpPr>
          <p:nvPr>
            <p:ph type="pic" sz="quarter" idx="10" hasCustomPrompt="1"/>
          </p:nvPr>
        </p:nvSpPr>
        <p:spPr>
          <a:xfrm>
            <a:off x="996950" y="6210300"/>
            <a:ext cx="7687104" cy="552450"/>
          </a:xfrm>
        </p:spPr>
        <p:txBody>
          <a:bodyPr/>
          <a:lstStyle/>
          <a:p>
            <a:r>
              <a:rPr lang="fr-FR" dirty="0" smtClean="0"/>
              <a:t>LOGO</a:t>
            </a:r>
            <a:endParaRPr lang="fr-FR"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Espace réservé pour une image  4"/>
          <p:cNvSpPr>
            <a:spLocks noGrp="1"/>
          </p:cNvSpPr>
          <p:nvPr>
            <p:ph type="pic" sz="quarter" idx="10" hasCustomPrompt="1"/>
          </p:nvPr>
        </p:nvSpPr>
        <p:spPr>
          <a:xfrm>
            <a:off x="996950" y="6210300"/>
            <a:ext cx="7687104" cy="552450"/>
          </a:xfrm>
        </p:spPr>
        <p:txBody>
          <a:bodyPr/>
          <a:lstStyle/>
          <a:p>
            <a:r>
              <a:rPr lang="fr-FR" dirty="0" smtClean="0"/>
              <a:t>LOGO</a:t>
            </a:r>
            <a:endParaRPr lang="fr-FR"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996267" y="2703284"/>
            <a:ext cx="1172455" cy="1467041"/>
          </a:xfrm>
          <a:prstGeom prst="rect">
            <a:avLst/>
          </a:prstGeom>
        </p:spPr>
      </p:pic>
    </p:spTree>
    <p:extLst>
      <p:ext uri="{BB962C8B-B14F-4D97-AF65-F5344CB8AC3E}">
        <p14:creationId xmlns:p14="http://schemas.microsoft.com/office/powerpoint/2010/main" val="13568497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1"/>
          </p:nvPr>
        </p:nvSpPr>
        <p:spPr>
          <a:xfrm>
            <a:off x="7019925" y="6286500"/>
            <a:ext cx="1905000" cy="457200"/>
          </a:xfrm>
          <a:prstGeom prst="rect">
            <a:avLst/>
          </a:prstGeom>
        </p:spPr>
        <p:txBody>
          <a:bodyPr/>
          <a:lstStyle>
            <a:lvl1pPr>
              <a:defRPr/>
            </a:lvl1pPr>
          </a:lstStyle>
          <a:p>
            <a:pPr>
              <a:defRPr/>
            </a:pPr>
            <a:fld id="{4F9F3CD4-AE83-4A4C-BA7A-F0B25ED851C1}"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DFC345A4-8559-4C61-BD29-6A6C49370915}" type="datetimeFigureOut">
              <a:rPr lang="en-GB" smtClean="0">
                <a:solidFill>
                  <a:prstClr val="black">
                    <a:tint val="75000"/>
                  </a:prstClr>
                </a:solidFill>
              </a:rPr>
              <a:pPr/>
              <a:t>20/11/2012</a:t>
            </a:fld>
            <a:endParaRPr lang="en-GB">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44CC99A-2082-488B-AD06-6D873AFBE955}"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32110444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40685353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Diapositive de titre">
    <p:bg>
      <p:bgRef idx="1001">
        <a:schemeClr val="bg1"/>
      </p:bgRef>
    </p:bg>
    <p:spTree>
      <p:nvGrpSpPr>
        <p:cNvPr id="1" name=""/>
        <p:cNvGrpSpPr/>
        <p:nvPr/>
      </p:nvGrpSpPr>
      <p:grpSpPr>
        <a:xfrm>
          <a:off x="0" y="0"/>
          <a:ext cx="0" cy="0"/>
          <a:chOff x="0" y="0"/>
          <a:chExt cx="0" cy="0"/>
        </a:xfrm>
      </p:grpSpPr>
      <p:pic>
        <p:nvPicPr>
          <p:cNvPr id="5" name="Image 4" descr="logoBadgeWeb.eps"/>
          <p:cNvPicPr>
            <a:picLocks noChangeAspect="1"/>
          </p:cNvPicPr>
          <p:nvPr userDrawn="1"/>
        </p:nvPicPr>
        <p:blipFill rotWithShape="1">
          <a:blip r:embed="rId2" cstate="email">
            <a:extLst>
              <a:ext uri="{28A0092B-C50C-407E-A947-70E740481C1C}">
                <a14:useLocalDpi xmlns:a14="http://schemas.microsoft.com/office/drawing/2010/main" val="0"/>
              </a:ext>
            </a:extLst>
          </a:blip>
          <a:srcRect b="20506"/>
          <a:stretch/>
        </p:blipFill>
        <p:spPr>
          <a:xfrm>
            <a:off x="3974592" y="2878269"/>
            <a:ext cx="1221946" cy="1216911"/>
          </a:xfrm>
          <a:prstGeom prst="rect">
            <a:avLst/>
          </a:prstGeom>
        </p:spPr>
      </p:pic>
      <p:sp>
        <p:nvSpPr>
          <p:cNvPr id="4" name="TextBox 3"/>
          <p:cNvSpPr txBox="1"/>
          <p:nvPr userDrawn="1"/>
        </p:nvSpPr>
        <p:spPr>
          <a:xfrm>
            <a:off x="3096758" y="4394827"/>
            <a:ext cx="2943271" cy="369332"/>
          </a:xfrm>
          <a:prstGeom prst="rect">
            <a:avLst/>
          </a:prstGeom>
          <a:noFill/>
        </p:spPr>
        <p:txBody>
          <a:bodyPr wrap="none" rtlCol="0">
            <a:spAutoFit/>
          </a:bodyPr>
          <a:lstStyle/>
          <a:p>
            <a:r>
              <a:rPr lang="en-US" dirty="0" err="1" smtClean="0"/>
              <a:t>cern.ch</a:t>
            </a:r>
            <a:r>
              <a:rPr lang="en-US" dirty="0" smtClean="0"/>
              <a:t>/</a:t>
            </a:r>
            <a:r>
              <a:rPr lang="en-US" dirty="0" err="1" smtClean="0"/>
              <a:t>knowledgetransfer</a:t>
            </a:r>
            <a:endParaRPr lang="en-US" dirty="0"/>
          </a:p>
        </p:txBody>
      </p:sp>
    </p:spTree>
    <p:extLst>
      <p:ext uri="{BB962C8B-B14F-4D97-AF65-F5344CB8AC3E}">
        <p14:creationId xmlns:p14="http://schemas.microsoft.com/office/powerpoint/2010/main" val="22112642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Espace réservé pour une image  4"/>
          <p:cNvSpPr>
            <a:spLocks noGrp="1"/>
          </p:cNvSpPr>
          <p:nvPr>
            <p:ph type="pic" sz="quarter" idx="10" hasCustomPrompt="1"/>
          </p:nvPr>
        </p:nvSpPr>
        <p:spPr>
          <a:xfrm>
            <a:off x="996950" y="6210300"/>
            <a:ext cx="7687104" cy="552450"/>
          </a:xfrm>
        </p:spPr>
        <p:txBody>
          <a:bodyPr/>
          <a:lstStyle/>
          <a:p>
            <a:r>
              <a:rPr lang="fr-FR" dirty="0" smtClean="0"/>
              <a:t>LOGO</a:t>
            </a:r>
            <a:endParaRPr lang="fr-FR"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431800" y="2515818"/>
            <a:ext cx="8265984" cy="1826363"/>
          </a:xfrm>
        </p:spPr>
        <p:txBody>
          <a:bodyPr tIns="0" bIns="0" anchor="t"/>
          <a:lstStyle>
            <a:lvl1pPr algn="l">
              <a:buNone/>
              <a:defRPr kumimoji="0" lang="en-US" sz="4600" b="1" kern="1200" cap="none" spc="0" baseline="0" dirty="0">
                <a:ln w="12700">
                  <a:solidFill>
                    <a:schemeClr val="tx2">
                      <a:satMod val="155000"/>
                    </a:schemeClr>
                  </a:solidFill>
                  <a:prstDash val="solid"/>
                </a:ln>
                <a:solidFill>
                  <a:schemeClr val="tx1"/>
                </a:solidFill>
                <a:effectLst/>
                <a:latin typeface="+mj-lt"/>
                <a:ea typeface="+mj-ea"/>
                <a:cs typeface="+mj-cs"/>
              </a:defRPr>
            </a:lvl1pPr>
          </a:lstStyle>
          <a:p>
            <a:r>
              <a:rPr kumimoji="0" lang="en-US" smtClean="0"/>
              <a:t>Click to edit Master title style</a:t>
            </a:r>
            <a:endParaRPr kumimoji="0" lang="en-US" dirty="0"/>
          </a:p>
        </p:txBody>
      </p:sp>
      <p:sp>
        <p:nvSpPr>
          <p:cNvPr id="3" name="Espace réservé du texte 2"/>
          <p:cNvSpPr>
            <a:spLocks noGrp="1"/>
          </p:cNvSpPr>
          <p:nvPr>
            <p:ph type="body" idx="1"/>
          </p:nvPr>
        </p:nvSpPr>
        <p:spPr>
          <a:xfrm>
            <a:off x="431800" y="1329869"/>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Espace réservé du contenu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Espace réservé du contenu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Espace réservé pour une image  4"/>
          <p:cNvSpPr>
            <a:spLocks noGrp="1"/>
          </p:cNvSpPr>
          <p:nvPr>
            <p:ph type="pic" sz="quarter" idx="10" hasCustomPrompt="1"/>
          </p:nvPr>
        </p:nvSpPr>
        <p:spPr>
          <a:xfrm>
            <a:off x="996950" y="6210300"/>
            <a:ext cx="7687104" cy="552450"/>
          </a:xfrm>
        </p:spPr>
        <p:txBody>
          <a:bodyPr/>
          <a:lstStyle/>
          <a:p>
            <a:r>
              <a:rPr lang="fr-FR" dirty="0" smtClean="0"/>
              <a:t>LOGO</a:t>
            </a:r>
            <a:endParaRPr lang="fr-FR"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893977"/>
          </a:xfrm>
        </p:spPr>
        <p:txBody>
          <a:bodyPr anchor="ctr"/>
          <a:lstStyle>
            <a:lvl1pPr>
              <a:defRPr/>
            </a:lvl1pPr>
          </a:lstStyle>
          <a:p>
            <a:r>
              <a:rPr kumimoji="0" lang="en-US" smtClean="0"/>
              <a:t>Click to edit Master title style</a:t>
            </a:r>
            <a:endParaRPr kumimoji="0" lang="en-US"/>
          </a:p>
        </p:txBody>
      </p:sp>
      <p:sp>
        <p:nvSpPr>
          <p:cNvPr id="3" name="Espace réservé du texte 2"/>
          <p:cNvSpPr>
            <a:spLocks noGrp="1"/>
          </p:cNvSpPr>
          <p:nvPr>
            <p:ph type="body" idx="1"/>
          </p:nvPr>
        </p:nvSpPr>
        <p:spPr>
          <a:xfrm>
            <a:off x="457200" y="5101967"/>
            <a:ext cx="4040188"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Espace réservé du texte 3"/>
          <p:cNvSpPr>
            <a:spLocks noGrp="1"/>
          </p:cNvSpPr>
          <p:nvPr>
            <p:ph type="body" sz="half" idx="3"/>
          </p:nvPr>
        </p:nvSpPr>
        <p:spPr>
          <a:xfrm>
            <a:off x="4645025" y="5101967"/>
            <a:ext cx="4041775"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Espace réservé du contenu 4"/>
          <p:cNvSpPr>
            <a:spLocks noGrp="1"/>
          </p:cNvSpPr>
          <p:nvPr>
            <p:ph sz="quarter" idx="2"/>
          </p:nvPr>
        </p:nvSpPr>
        <p:spPr>
          <a:xfrm>
            <a:off x="457200" y="1269777"/>
            <a:ext cx="4040188"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Espace réservé du contenu 5"/>
          <p:cNvSpPr>
            <a:spLocks noGrp="1"/>
          </p:cNvSpPr>
          <p:nvPr>
            <p:ph sz="quarter" idx="4"/>
          </p:nvPr>
        </p:nvSpPr>
        <p:spPr>
          <a:xfrm>
            <a:off x="4645025" y="1269777"/>
            <a:ext cx="4041775"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Espace réservé pour une image  4"/>
          <p:cNvSpPr>
            <a:spLocks noGrp="1"/>
          </p:cNvSpPr>
          <p:nvPr>
            <p:ph type="pic" sz="quarter" idx="10" hasCustomPrompt="1"/>
          </p:nvPr>
        </p:nvSpPr>
        <p:spPr>
          <a:xfrm>
            <a:off x="996950" y="6210300"/>
            <a:ext cx="7687104" cy="552450"/>
          </a:xfrm>
        </p:spPr>
        <p:txBody>
          <a:bodyPr/>
          <a:lstStyle/>
          <a:p>
            <a:r>
              <a:rPr lang="fr-FR" dirty="0" smtClean="0"/>
              <a:t>LOGO</a:t>
            </a:r>
            <a:endParaRPr lang="fr-FR"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3" name="Espace réservé pour une image  4"/>
          <p:cNvSpPr>
            <a:spLocks noGrp="1"/>
          </p:cNvSpPr>
          <p:nvPr>
            <p:ph type="pic" sz="quarter" idx="10" hasCustomPrompt="1"/>
          </p:nvPr>
        </p:nvSpPr>
        <p:spPr>
          <a:xfrm>
            <a:off x="996950" y="6210300"/>
            <a:ext cx="7687104" cy="552450"/>
          </a:xfrm>
        </p:spPr>
        <p:txBody>
          <a:bodyPr/>
          <a:lstStyle/>
          <a:p>
            <a:r>
              <a:rPr lang="fr-FR" dirty="0" smtClean="0"/>
              <a:t>LOGO</a:t>
            </a:r>
            <a:endParaRPr lang="fr-FR"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pour une image  4"/>
          <p:cNvSpPr>
            <a:spLocks noGrp="1"/>
          </p:cNvSpPr>
          <p:nvPr>
            <p:ph type="pic" sz="quarter" idx="10" hasCustomPrompt="1"/>
          </p:nvPr>
        </p:nvSpPr>
        <p:spPr>
          <a:xfrm>
            <a:off x="996950" y="6210300"/>
            <a:ext cx="7687104" cy="552450"/>
          </a:xfrm>
        </p:spPr>
        <p:txBody>
          <a:bodyPr/>
          <a:lstStyle/>
          <a:p>
            <a:r>
              <a:rPr lang="fr-FR" dirty="0" smtClean="0"/>
              <a:t>LOGO</a:t>
            </a:r>
            <a:endParaRPr lang="fr-FR"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8"/>
            <a:ext cx="3200400" cy="730250"/>
          </a:xfrm>
        </p:spPr>
        <p:txBody>
          <a:bodyPr tIns="0" bIns="0" anchor="t"/>
          <a:lstStyle>
            <a:lvl1pPr algn="l">
              <a:buNone/>
              <a:defRPr sz="1800" b="1">
                <a:solidFill>
                  <a:schemeClr val="tx1"/>
                </a:solidFill>
              </a:defRPr>
            </a:lvl1pPr>
          </a:lstStyle>
          <a:p>
            <a:r>
              <a:rPr kumimoji="0" lang="en-US" smtClean="0"/>
              <a:t>Click to edit Master title style</a:t>
            </a:r>
            <a:endParaRPr kumimoji="0" lang="en-US" dirty="0"/>
          </a:p>
        </p:txBody>
      </p:sp>
      <p:sp>
        <p:nvSpPr>
          <p:cNvPr id="3" name="Espace réservé du texte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Espace réservé du contenu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Espace réservé pour une image  4"/>
          <p:cNvSpPr>
            <a:spLocks noGrp="1"/>
          </p:cNvSpPr>
          <p:nvPr>
            <p:ph type="pic" sz="quarter" idx="10" hasCustomPrompt="1"/>
          </p:nvPr>
        </p:nvSpPr>
        <p:spPr>
          <a:xfrm>
            <a:off x="996950" y="6210300"/>
            <a:ext cx="7687104" cy="552450"/>
          </a:xfrm>
        </p:spPr>
        <p:txBody>
          <a:bodyPr/>
          <a:lstStyle/>
          <a:p>
            <a:r>
              <a:rPr lang="fr-FR" dirty="0" smtClean="0"/>
              <a:t>LOGO</a:t>
            </a:r>
            <a:endParaRPr lang="fr-FR"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457200" y="233492"/>
            <a:ext cx="8226854" cy="940443"/>
          </a:xfrm>
          <a:prstGeom prst="rect">
            <a:avLst/>
          </a:prstGeom>
        </p:spPr>
        <p:txBody>
          <a:bodyPr vert="horz" lIns="45720" rIns="45720" anchor="ctr">
            <a:normAutofit/>
          </a:bodyPr>
          <a:lstStyle/>
          <a:p>
            <a:r>
              <a:rPr kumimoji="0" lang="fr-CH" dirty="0" smtClean="0"/>
              <a:t>Cliquez et modifiez le titre</a:t>
            </a:r>
            <a:endParaRPr kumimoji="0" lang="en-US" dirty="0"/>
          </a:p>
        </p:txBody>
      </p:sp>
      <p:sp>
        <p:nvSpPr>
          <p:cNvPr id="30" name="Espace réservé du texte 29"/>
          <p:cNvSpPr>
            <a:spLocks noGrp="1"/>
          </p:cNvSpPr>
          <p:nvPr>
            <p:ph type="body" idx="1"/>
          </p:nvPr>
        </p:nvSpPr>
        <p:spPr>
          <a:xfrm>
            <a:off x="457200" y="1325606"/>
            <a:ext cx="8226854" cy="4667421"/>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pic>
        <p:nvPicPr>
          <p:cNvPr id="3" name="Image 2" descr="bande-02.eps"/>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6649" y="6124202"/>
            <a:ext cx="9144000" cy="707202"/>
          </a:xfrm>
          <a:prstGeom prst="rect">
            <a:avLst/>
          </a:prstGeom>
        </p:spPr>
      </p:pic>
      <p:sp>
        <p:nvSpPr>
          <p:cNvPr id="5" name="Rectangle 4"/>
          <p:cNvSpPr/>
          <p:nvPr userDrawn="1"/>
        </p:nvSpPr>
        <p:spPr>
          <a:xfrm>
            <a:off x="899582" y="6302001"/>
            <a:ext cx="8244418" cy="369332"/>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lumMod val="75000"/>
                  </a:schemeClr>
                </a:solidFill>
                <a:latin typeface="Helvetica Neue"/>
                <a:cs typeface="Helvetica Neue"/>
              </a:rPr>
              <a:t>Knowledge Transfer</a:t>
            </a:r>
            <a:r>
              <a:rPr lang="en-US" sz="1400" i="1" dirty="0">
                <a:solidFill>
                  <a:schemeClr val="tx2">
                    <a:lumMod val="75000"/>
                  </a:schemeClr>
                </a:solidFill>
                <a:latin typeface="Helvetica Neue"/>
                <a:cs typeface="Helvetica Neue"/>
              </a:rPr>
              <a:t> </a:t>
            </a:r>
            <a:r>
              <a:rPr lang="en-US" sz="1400" dirty="0">
                <a:solidFill>
                  <a:schemeClr val="tx2">
                    <a:lumMod val="75000"/>
                  </a:schemeClr>
                </a:solidFill>
                <a:latin typeface="Helvetica Neue"/>
                <a:cs typeface="Helvetica Neue"/>
              </a:rPr>
              <a:t>|</a:t>
            </a:r>
            <a:r>
              <a:rPr lang="en-US" sz="1400" i="1" dirty="0">
                <a:solidFill>
                  <a:schemeClr val="tx2">
                    <a:lumMod val="75000"/>
                  </a:schemeClr>
                </a:solidFill>
                <a:latin typeface="Helvetica Neue"/>
                <a:cs typeface="Helvetica Neue"/>
              </a:rPr>
              <a:t> Accelerating </a:t>
            </a:r>
            <a:r>
              <a:rPr lang="en-US" sz="1400" i="1" dirty="0" smtClean="0">
                <a:solidFill>
                  <a:schemeClr val="tx2">
                    <a:lumMod val="75000"/>
                  </a:schemeClr>
                </a:solidFill>
                <a:latin typeface="Helvetica Neue"/>
                <a:cs typeface="Helvetica Neue"/>
              </a:rPr>
              <a:t>Innovation</a:t>
            </a:r>
            <a:r>
              <a:rPr lang="en-US" sz="1800" i="1" baseline="0" dirty="0" smtClean="0">
                <a:solidFill>
                  <a:schemeClr val="tx2">
                    <a:lumMod val="75000"/>
                  </a:schemeClr>
                </a:solidFill>
                <a:latin typeface="Helvetica Neue"/>
                <a:cs typeface="Helvetica Neue"/>
              </a:rPr>
              <a:t> </a:t>
            </a:r>
            <a:endParaRPr lang="en-US" sz="1000" dirty="0" smtClean="0"/>
          </a:p>
        </p:txBody>
      </p:sp>
      <p:sp>
        <p:nvSpPr>
          <p:cNvPr id="7" name="Rectangle 6"/>
          <p:cNvSpPr/>
          <p:nvPr userDrawn="1"/>
        </p:nvSpPr>
        <p:spPr>
          <a:xfrm>
            <a:off x="4079172" y="6395431"/>
            <a:ext cx="4629856" cy="523220"/>
          </a:xfrm>
          <a:prstGeom prst="rect">
            <a:avLst/>
          </a:prstGeom>
        </p:spPr>
        <p:txBody>
          <a:bodyPr wrap="square">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1" dirty="0" smtClean="0">
                <a:latin typeface="+mn-lt"/>
                <a:cs typeface="Arial"/>
              </a:rPr>
              <a:t>Romania – CERN </a:t>
            </a:r>
            <a:r>
              <a:rPr lang="en-US" sz="1000" b="1" baseline="0" dirty="0" smtClean="0">
                <a:latin typeface="+mn-lt"/>
                <a:cs typeface="Arial"/>
              </a:rPr>
              <a:t>event</a:t>
            </a:r>
            <a:r>
              <a:rPr lang="en-US" sz="1000" b="1" dirty="0" smtClean="0">
                <a:latin typeface="+mn-lt"/>
                <a:cs typeface="Arial"/>
              </a:rPr>
              <a:t>, 20-21.11.2012</a:t>
            </a:r>
            <a:endParaRPr lang="en-US" sz="1000" dirty="0" smtClean="0"/>
          </a:p>
          <a:p>
            <a:r>
              <a:rPr lang="en-US" i="1" dirty="0" smtClean="0">
                <a:solidFill>
                  <a:schemeClr val="tx2">
                    <a:lumMod val="75000"/>
                  </a:schemeClr>
                </a:solidFill>
                <a:latin typeface="Helvetica Neue"/>
                <a:cs typeface="Helvetica Neue"/>
              </a:rPr>
              <a:t> </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73"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4" r:id="rId13"/>
    <p:sldLayoutId id="2147483675" r:id="rId14"/>
    <p:sldLayoutId id="2147483676" r:id="rId15"/>
    <p:sldLayoutId id="2147483677" r:id="rId16"/>
    <p:sldLayoutId id="2147483678" r:id="rId17"/>
  </p:sldLayoutIdLst>
  <p:timing>
    <p:tnLst>
      <p:par>
        <p:cTn id="1" dur="indefinite" restart="never" nodeType="tmRoot"/>
      </p:par>
    </p:tnLst>
  </p:timing>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accent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7.xml"/><Relationship Id="rId7" Type="http://schemas.openxmlformats.org/officeDocument/2006/relationships/image" Target="../media/image21.png"/><Relationship Id="rId2" Type="http://schemas.openxmlformats.org/officeDocument/2006/relationships/slideLayout" Target="../slideLayouts/slideLayout14.xml"/><Relationship Id="rId1" Type="http://schemas.openxmlformats.org/officeDocument/2006/relationships/vmlDrawing" Target="../drawings/vmlDrawing2.vml"/><Relationship Id="rId6"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emf"/><Relationship Id="rId4" Type="http://schemas.openxmlformats.org/officeDocument/2006/relationships/oleObject" Target="../embeddings/oleObject2.bin"/><Relationship Id="rId9"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hyperlink" Target="http://mediaarchive.cern.ch/MediaArchive/Photo/Public/2010/1006109/1006109_05/1006109_05-A5-at-72-dpi.jpg" TargetMode="External"/><Relationship Id="rId2" Type="http://schemas.openxmlformats.org/officeDocument/2006/relationships/image" Target="../media/image25.jpeg"/><Relationship Id="rId1" Type="http://schemas.openxmlformats.org/officeDocument/2006/relationships/slideLayout" Target="../slideLayouts/slideLayout14.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gif"/><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wmf"/></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emf"/><Relationship Id="rId2"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hyperlink" Target="http://www.cern.ch/knowledgetransfer"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hyperlink" Target="mailto:mail-TTO@cern.ch" TargetMode="External"/><Relationship Id="rId4" Type="http://schemas.openxmlformats.org/officeDocument/2006/relationships/hyperlink" Target="mailto:giovanni.anelli@cern.ch"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6.xml"/><Relationship Id="rId7"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7.jpeg"/><Relationship Id="rId5" Type="http://schemas.openxmlformats.org/officeDocument/2006/relationships/image" Target="../media/image6.wmf"/><Relationship Id="rId10" Type="http://schemas.openxmlformats.org/officeDocument/2006/relationships/image" Target="../media/image18.jpeg"/><Relationship Id="rId4" Type="http://schemas.openxmlformats.org/officeDocument/2006/relationships/image" Target="../media/image16.jpeg"/><Relationship Id="rId9"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1291406"/>
            <a:ext cx="8265984" cy="2330501"/>
          </a:xfrm>
          <a:ln>
            <a:solidFill>
              <a:schemeClr val="bg1"/>
            </a:solidFill>
          </a:ln>
        </p:spPr>
        <p:txBody>
          <a:bodyPr>
            <a:normAutofit/>
          </a:bodyPr>
          <a:lstStyle/>
          <a:p>
            <a:pPr algn="r"/>
            <a:r>
              <a:rPr lang="en-US" sz="4800" dirty="0" smtClean="0">
                <a:solidFill>
                  <a:srgbClr val="D30707"/>
                </a:solidFill>
              </a:rPr>
              <a:t>Knowledge </a:t>
            </a:r>
            <a:br>
              <a:rPr lang="en-US" sz="4800" dirty="0" smtClean="0">
                <a:solidFill>
                  <a:srgbClr val="D30707"/>
                </a:solidFill>
              </a:rPr>
            </a:br>
            <a:r>
              <a:rPr lang="en-US" sz="4800" dirty="0" smtClean="0">
                <a:solidFill>
                  <a:srgbClr val="D30707"/>
                </a:solidFill>
              </a:rPr>
              <a:t>Transfer </a:t>
            </a:r>
            <a:br>
              <a:rPr lang="en-US" sz="4800" dirty="0" smtClean="0">
                <a:solidFill>
                  <a:srgbClr val="D30707"/>
                </a:solidFill>
              </a:rPr>
            </a:br>
            <a:r>
              <a:rPr lang="en-US" sz="4800" dirty="0" smtClean="0">
                <a:solidFill>
                  <a:srgbClr val="D30707"/>
                </a:solidFill>
              </a:rPr>
              <a:t>@CERN</a:t>
            </a:r>
            <a:endParaRPr lang="en-US" sz="4800" dirty="0">
              <a:solidFill>
                <a:srgbClr val="D30707"/>
              </a:solidFill>
            </a:endParaRPr>
          </a:p>
        </p:txBody>
      </p:sp>
      <p:sp>
        <p:nvSpPr>
          <p:cNvPr id="5" name="Rectangle 4"/>
          <p:cNvSpPr/>
          <p:nvPr/>
        </p:nvSpPr>
        <p:spPr>
          <a:xfrm>
            <a:off x="3639592" y="4296878"/>
            <a:ext cx="5058192" cy="892552"/>
          </a:xfrm>
          <a:prstGeom prst="rect">
            <a:avLst/>
          </a:prstGeom>
        </p:spPr>
        <p:txBody>
          <a:bodyPr wrap="square">
            <a:spAutoFit/>
          </a:bodyPr>
          <a:lstStyle/>
          <a:p>
            <a:pPr algn="r"/>
            <a:r>
              <a:rPr lang="en-US" sz="2800" dirty="0" smtClean="0"/>
              <a:t>Giovanni Anelli</a:t>
            </a:r>
            <a:br>
              <a:rPr lang="en-US" sz="2800" dirty="0" smtClean="0"/>
            </a:br>
            <a:r>
              <a:rPr lang="en-US" sz="2400" dirty="0">
                <a:solidFill>
                  <a:schemeClr val="accent5">
                    <a:lumMod val="60000"/>
                    <a:lumOff val="40000"/>
                  </a:schemeClr>
                </a:solidFill>
              </a:rPr>
              <a:t>Head of </a:t>
            </a:r>
            <a:r>
              <a:rPr lang="en-US" sz="2400" dirty="0" smtClean="0">
                <a:solidFill>
                  <a:schemeClr val="accent5">
                    <a:lumMod val="60000"/>
                    <a:lumOff val="40000"/>
                  </a:schemeClr>
                </a:solidFill>
              </a:rPr>
              <a:t>Knowledge </a:t>
            </a:r>
            <a:r>
              <a:rPr lang="en-US" sz="2400" dirty="0">
                <a:solidFill>
                  <a:schemeClr val="accent5">
                    <a:lumMod val="60000"/>
                    <a:lumOff val="40000"/>
                  </a:schemeClr>
                </a:solidFill>
              </a:rPr>
              <a:t>Transfer </a:t>
            </a:r>
            <a:r>
              <a:rPr lang="en-US" sz="2400" dirty="0" smtClean="0">
                <a:solidFill>
                  <a:schemeClr val="accent5">
                    <a:lumMod val="60000"/>
                    <a:lumOff val="40000"/>
                  </a:schemeClr>
                </a:solidFill>
              </a:rPr>
              <a:t>Group</a:t>
            </a:r>
            <a:endParaRPr lang="en-US" sz="2400" dirty="0"/>
          </a:p>
        </p:txBody>
      </p:sp>
    </p:spTree>
    <p:extLst>
      <p:ext uri="{BB962C8B-B14F-4D97-AF65-F5344CB8AC3E}">
        <p14:creationId xmlns:p14="http://schemas.microsoft.com/office/powerpoint/2010/main" val="39644870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325688" y="1085850"/>
            <a:ext cx="6275387" cy="2082800"/>
            <a:chOff x="1497" y="459"/>
            <a:chExt cx="4037" cy="1419"/>
          </a:xfrm>
        </p:grpSpPr>
        <p:graphicFrame>
          <p:nvGraphicFramePr>
            <p:cNvPr id="17" name="Object 4"/>
            <p:cNvGraphicFramePr>
              <a:graphicFrameLocks noChangeAspect="1"/>
            </p:cNvGraphicFramePr>
            <p:nvPr/>
          </p:nvGraphicFramePr>
          <p:xfrm>
            <a:off x="1506" y="459"/>
            <a:ext cx="4028" cy="1419"/>
          </p:xfrm>
          <a:graphic>
            <a:graphicData uri="http://schemas.openxmlformats.org/presentationml/2006/ole">
              <mc:AlternateContent xmlns:mc="http://schemas.openxmlformats.org/markup-compatibility/2006">
                <mc:Choice xmlns:v="urn:schemas-microsoft-com:vml" Requires="v">
                  <p:oleObj spid="_x0000_s2080" name="Bitmap Image" r:id="rId4" imgW="7000000" imgH="2657846" progId="PBrush">
                    <p:embed/>
                  </p:oleObj>
                </mc:Choice>
                <mc:Fallback>
                  <p:oleObj name="Bitmap Image" r:id="rId4" imgW="7000000" imgH="2657846"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b="7225"/>
                        <a:stretch>
                          <a:fillRect/>
                        </a:stretch>
                      </p:blipFill>
                      <p:spPr bwMode="auto">
                        <a:xfrm>
                          <a:off x="1506" y="459"/>
                          <a:ext cx="4028" cy="1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FF66"/>
                              </a:solidFill>
                              <a:miter lim="800000"/>
                              <a:headEnd/>
                              <a:tailEnd/>
                            </a14:hiddenLine>
                          </a:ext>
                        </a:extLst>
                      </p:spPr>
                    </p:pic>
                  </p:oleObj>
                </mc:Fallback>
              </mc:AlternateContent>
            </a:graphicData>
          </a:graphic>
        </p:graphicFrame>
        <p:sp>
          <p:nvSpPr>
            <p:cNvPr id="18" name="Line 5"/>
            <p:cNvSpPr>
              <a:spLocks noChangeShapeType="1"/>
            </p:cNvSpPr>
            <p:nvPr/>
          </p:nvSpPr>
          <p:spPr bwMode="auto">
            <a:xfrm>
              <a:off x="1497" y="731"/>
              <a:ext cx="2939" cy="0"/>
            </a:xfrm>
            <a:prstGeom prst="line">
              <a:avLst/>
            </a:prstGeom>
            <a:noFill/>
            <a:ln w="6350">
              <a:solidFill>
                <a:srgbClr val="FFFF66"/>
              </a:solidFill>
              <a:round/>
              <a:headEnd type="triangle" w="med" len="med"/>
              <a:tailEnd type="triangle" w="med" len="med"/>
            </a:ln>
            <a:effectLst/>
          </p:spPr>
          <p:txBody>
            <a:bodyPr>
              <a:spAutoFit/>
            </a:bodyPr>
            <a:lstStyle/>
            <a:p>
              <a:endParaRPr lang="en-GB"/>
            </a:p>
          </p:txBody>
        </p:sp>
        <p:sp>
          <p:nvSpPr>
            <p:cNvPr id="19" name="Text Box 6"/>
            <p:cNvSpPr txBox="1">
              <a:spLocks noChangeArrowheads="1"/>
            </p:cNvSpPr>
            <p:nvPr/>
          </p:nvSpPr>
          <p:spPr bwMode="auto">
            <a:xfrm>
              <a:off x="1534" y="1412"/>
              <a:ext cx="1784" cy="438"/>
            </a:xfrm>
            <a:prstGeom prst="rect">
              <a:avLst/>
            </a:prstGeom>
            <a:solidFill>
              <a:schemeClr val="bg1"/>
            </a:solidFill>
            <a:ln w="28575">
              <a:noFill/>
              <a:miter lim="800000"/>
              <a:headEnd/>
              <a:tailEnd/>
            </a:ln>
            <a:effectLst/>
          </p:spPr>
          <p:txBody>
            <a:bodyPr wrap="none">
              <a:spAutoFit/>
            </a:bodyPr>
            <a:lstStyle/>
            <a:p>
              <a:pPr algn="ctr">
                <a:spcBef>
                  <a:spcPct val="25000"/>
                </a:spcBef>
              </a:pPr>
              <a:r>
                <a:rPr lang="en-US" sz="1600" b="1" dirty="0">
                  <a:solidFill>
                    <a:schemeClr val="folHlink"/>
                  </a:solidFill>
                  <a:latin typeface="Arial" charset="0"/>
                </a:rPr>
                <a:t>charged </a:t>
              </a:r>
              <a:r>
                <a:rPr lang="en-US" sz="1600" b="1" dirty="0" err="1">
                  <a:solidFill>
                    <a:schemeClr val="folHlink"/>
                  </a:solidFill>
                  <a:latin typeface="Arial" charset="0"/>
                </a:rPr>
                <a:t>hadron</a:t>
              </a:r>
              <a:r>
                <a:rPr lang="en-US" sz="1600" b="1" dirty="0">
                  <a:solidFill>
                    <a:schemeClr val="folHlink"/>
                  </a:solidFill>
                  <a:latin typeface="Arial" charset="0"/>
                </a:rPr>
                <a:t> beam</a:t>
              </a:r>
            </a:p>
            <a:p>
              <a:pPr algn="ctr">
                <a:spcBef>
                  <a:spcPct val="25000"/>
                </a:spcBef>
              </a:pPr>
              <a:r>
                <a:rPr lang="en-US" sz="1600" b="1" dirty="0">
                  <a:solidFill>
                    <a:schemeClr val="folHlink"/>
                  </a:solidFill>
                  <a:latin typeface="Arial" charset="0"/>
                </a:rPr>
                <a:t>that loses energy in matter</a:t>
              </a:r>
              <a:endParaRPr lang="en-US" sz="1400" b="1" dirty="0">
                <a:solidFill>
                  <a:schemeClr val="folHlink"/>
                </a:solidFill>
                <a:latin typeface="Arial" charset="0"/>
              </a:endParaRPr>
            </a:p>
          </p:txBody>
        </p:sp>
        <p:sp>
          <p:nvSpPr>
            <p:cNvPr id="20" name="Text Box 7"/>
            <p:cNvSpPr txBox="1">
              <a:spLocks noChangeArrowheads="1"/>
            </p:cNvSpPr>
            <p:nvPr/>
          </p:nvSpPr>
          <p:spPr bwMode="auto">
            <a:xfrm>
              <a:off x="2500" y="528"/>
              <a:ext cx="489" cy="229"/>
            </a:xfrm>
            <a:prstGeom prst="rect">
              <a:avLst/>
            </a:prstGeom>
            <a:noFill/>
            <a:ln w="28575">
              <a:noFill/>
              <a:miter lim="800000"/>
              <a:headEnd/>
              <a:tailEnd/>
            </a:ln>
            <a:effectLst/>
          </p:spPr>
          <p:txBody>
            <a:bodyPr wrap="none">
              <a:spAutoFit/>
            </a:bodyPr>
            <a:lstStyle/>
            <a:p>
              <a:pPr algn="ctr">
                <a:spcBef>
                  <a:spcPct val="50000"/>
                </a:spcBef>
              </a:pPr>
              <a:r>
                <a:rPr lang="en-US" sz="1600" b="1">
                  <a:solidFill>
                    <a:schemeClr val="folHlink"/>
                  </a:solidFill>
                  <a:latin typeface="Arial" charset="0"/>
                </a:rPr>
                <a:t>28 cm</a:t>
              </a:r>
            </a:p>
          </p:txBody>
        </p:sp>
        <p:sp>
          <p:nvSpPr>
            <p:cNvPr id="21" name="Text Box 8"/>
            <p:cNvSpPr txBox="1">
              <a:spLocks noChangeArrowheads="1"/>
            </p:cNvSpPr>
            <p:nvPr/>
          </p:nvSpPr>
          <p:spPr bwMode="auto">
            <a:xfrm>
              <a:off x="4840" y="709"/>
              <a:ext cx="574" cy="482"/>
            </a:xfrm>
            <a:prstGeom prst="rect">
              <a:avLst/>
            </a:prstGeom>
            <a:noFill/>
            <a:ln w="28575">
              <a:noFill/>
              <a:miter lim="800000"/>
              <a:headEnd/>
              <a:tailEnd/>
            </a:ln>
            <a:effectLst/>
          </p:spPr>
          <p:txBody>
            <a:bodyPr wrap="none">
              <a:spAutoFit/>
            </a:bodyPr>
            <a:lstStyle/>
            <a:p>
              <a:pPr algn="ctr">
                <a:spcBef>
                  <a:spcPct val="50000"/>
                </a:spcBef>
              </a:pPr>
              <a:r>
                <a:rPr lang="en-US" sz="1600" b="1" dirty="0" err="1">
                  <a:solidFill>
                    <a:srgbClr val="00FF00"/>
                  </a:solidFill>
                  <a:latin typeface="Arial" charset="0"/>
                </a:rPr>
                <a:t>tumour</a:t>
              </a:r>
              <a:endParaRPr lang="en-US" sz="1600" b="1" dirty="0">
                <a:solidFill>
                  <a:srgbClr val="00FF00"/>
                </a:solidFill>
                <a:latin typeface="Arial" charset="0"/>
              </a:endParaRPr>
            </a:p>
            <a:p>
              <a:pPr algn="ctr">
                <a:spcBef>
                  <a:spcPct val="50000"/>
                </a:spcBef>
              </a:pPr>
              <a:r>
                <a:rPr lang="en-US" sz="1600" b="1" dirty="0">
                  <a:solidFill>
                    <a:srgbClr val="00FF00"/>
                  </a:solidFill>
                  <a:latin typeface="Arial" charset="0"/>
                </a:rPr>
                <a:t>target</a:t>
              </a:r>
            </a:p>
          </p:txBody>
        </p:sp>
      </p:grpSp>
      <p:sp>
        <p:nvSpPr>
          <p:cNvPr id="22" name="Text Box 9"/>
          <p:cNvSpPr txBox="1">
            <a:spLocks noChangeArrowheads="1"/>
          </p:cNvSpPr>
          <p:nvPr/>
        </p:nvSpPr>
        <p:spPr bwMode="auto">
          <a:xfrm>
            <a:off x="660130" y="1736725"/>
            <a:ext cx="1172116" cy="820096"/>
          </a:xfrm>
          <a:prstGeom prst="rect">
            <a:avLst/>
          </a:prstGeom>
          <a:solidFill>
            <a:schemeClr val="bg2">
              <a:alpha val="80000"/>
            </a:schemeClr>
          </a:solidFill>
          <a:ln w="28575">
            <a:noFill/>
            <a:miter lim="800000"/>
            <a:headEnd/>
            <a:tailEnd/>
          </a:ln>
          <a:effectLst/>
        </p:spPr>
        <p:txBody>
          <a:bodyPr wrap="none">
            <a:spAutoFit/>
          </a:bodyPr>
          <a:lstStyle/>
          <a:p>
            <a:pPr algn="ctr">
              <a:lnSpc>
                <a:spcPct val="65000"/>
              </a:lnSpc>
            </a:pPr>
            <a:r>
              <a:rPr lang="en-US" sz="1800" b="1" dirty="0">
                <a:solidFill>
                  <a:schemeClr val="folHlink"/>
                </a:solidFill>
                <a:latin typeface="Arial" charset="0"/>
              </a:rPr>
              <a:t> </a:t>
            </a:r>
            <a:r>
              <a:rPr lang="en-US" sz="1800" b="1" dirty="0">
                <a:solidFill>
                  <a:schemeClr val="folHlink"/>
                </a:solidFill>
                <a:effectLst>
                  <a:outerShdw blurRad="38100" dist="38100" dir="2700000" algn="tl">
                    <a:srgbClr val="000000"/>
                  </a:outerShdw>
                </a:effectLst>
                <a:latin typeface="Arial" charset="0"/>
              </a:rPr>
              <a:t>200 </a:t>
            </a:r>
            <a:r>
              <a:rPr lang="en-US" sz="1800" b="1" dirty="0" err="1">
                <a:solidFill>
                  <a:schemeClr val="folHlink"/>
                </a:solidFill>
                <a:effectLst>
                  <a:outerShdw blurRad="38100" dist="38100" dir="2700000" algn="tl">
                    <a:srgbClr val="000000"/>
                  </a:outerShdw>
                </a:effectLst>
                <a:latin typeface="Arial" charset="0"/>
              </a:rPr>
              <a:t>MeV</a:t>
            </a:r>
            <a:endParaRPr lang="en-US" sz="1800" b="1" dirty="0">
              <a:solidFill>
                <a:schemeClr val="folHlink"/>
              </a:solidFill>
              <a:effectLst>
                <a:outerShdw blurRad="38100" dist="38100" dir="2700000" algn="tl">
                  <a:srgbClr val="000000"/>
                </a:outerShdw>
              </a:effectLst>
              <a:latin typeface="Arial" charset="0"/>
            </a:endParaRPr>
          </a:p>
          <a:p>
            <a:pPr algn="ctr">
              <a:lnSpc>
                <a:spcPct val="65000"/>
              </a:lnSpc>
            </a:pPr>
            <a:r>
              <a:rPr lang="en-US" sz="1800" b="1" dirty="0">
                <a:solidFill>
                  <a:schemeClr val="folHlink"/>
                </a:solidFill>
                <a:effectLst>
                  <a:outerShdw blurRad="38100" dist="38100" dir="2700000" algn="tl">
                    <a:srgbClr val="000000"/>
                  </a:outerShdw>
                </a:effectLst>
                <a:latin typeface="Arial" charset="0"/>
              </a:rPr>
              <a:t>protons</a:t>
            </a:r>
          </a:p>
          <a:p>
            <a:pPr algn="ctr">
              <a:lnSpc>
                <a:spcPct val="65000"/>
              </a:lnSpc>
            </a:pPr>
            <a:endParaRPr lang="en-US" sz="1800" b="1" dirty="0">
              <a:solidFill>
                <a:schemeClr val="folHlink"/>
              </a:solidFill>
              <a:effectLst>
                <a:outerShdw blurRad="38100" dist="38100" dir="2700000" algn="tl">
                  <a:srgbClr val="000000"/>
                </a:outerShdw>
              </a:effectLst>
              <a:latin typeface="Arial" charset="0"/>
            </a:endParaRPr>
          </a:p>
          <a:p>
            <a:pPr algn="ctr">
              <a:lnSpc>
                <a:spcPct val="65000"/>
              </a:lnSpc>
            </a:pPr>
            <a:endParaRPr lang="en-US" sz="1800" b="1" dirty="0">
              <a:solidFill>
                <a:schemeClr val="folHlink"/>
              </a:solidFill>
              <a:effectLst>
                <a:outerShdw blurRad="38100" dist="38100" dir="2700000" algn="tl">
                  <a:srgbClr val="000000"/>
                </a:outerShdw>
              </a:effectLst>
              <a:latin typeface="Arial" charset="0"/>
            </a:endParaRPr>
          </a:p>
        </p:txBody>
      </p:sp>
      <p:sp>
        <p:nvSpPr>
          <p:cNvPr id="23" name="Line 10"/>
          <p:cNvSpPr>
            <a:spLocks noChangeShapeType="1"/>
          </p:cNvSpPr>
          <p:nvPr/>
        </p:nvSpPr>
        <p:spPr bwMode="auto">
          <a:xfrm>
            <a:off x="179388" y="2286000"/>
            <a:ext cx="2255837" cy="0"/>
          </a:xfrm>
          <a:prstGeom prst="line">
            <a:avLst/>
          </a:prstGeom>
          <a:noFill/>
          <a:ln w="57150">
            <a:solidFill>
              <a:schemeClr val="accent1"/>
            </a:solidFill>
            <a:round/>
            <a:headEnd/>
            <a:tailEnd type="triangle" w="med" len="med"/>
          </a:ln>
          <a:effectLst/>
        </p:spPr>
        <p:txBody>
          <a:bodyPr>
            <a:spAutoFit/>
          </a:bodyPr>
          <a:lstStyle/>
          <a:p>
            <a:endParaRPr lang="en-GB"/>
          </a:p>
        </p:txBody>
      </p:sp>
      <p:grpSp>
        <p:nvGrpSpPr>
          <p:cNvPr id="3" name="Group 11"/>
          <p:cNvGrpSpPr>
            <a:grpSpLocks/>
          </p:cNvGrpSpPr>
          <p:nvPr/>
        </p:nvGrpSpPr>
        <p:grpSpPr bwMode="auto">
          <a:xfrm>
            <a:off x="4492625" y="3297238"/>
            <a:ext cx="4327525" cy="3048000"/>
            <a:chOff x="2794" y="2304"/>
            <a:chExt cx="2726" cy="1920"/>
          </a:xfrm>
        </p:grpSpPr>
        <p:grpSp>
          <p:nvGrpSpPr>
            <p:cNvPr id="4" name="Group 12"/>
            <p:cNvGrpSpPr>
              <a:grpSpLocks/>
            </p:cNvGrpSpPr>
            <p:nvPr/>
          </p:nvGrpSpPr>
          <p:grpSpPr bwMode="auto">
            <a:xfrm>
              <a:off x="2794" y="2304"/>
              <a:ext cx="2726" cy="1920"/>
              <a:chOff x="1882" y="1872"/>
              <a:chExt cx="2726" cy="1920"/>
            </a:xfrm>
          </p:grpSpPr>
          <p:grpSp>
            <p:nvGrpSpPr>
              <p:cNvPr id="5" name="Group 27"/>
              <p:cNvGrpSpPr>
                <a:grpSpLocks/>
              </p:cNvGrpSpPr>
              <p:nvPr/>
            </p:nvGrpSpPr>
            <p:grpSpPr bwMode="auto">
              <a:xfrm>
                <a:off x="1882" y="1880"/>
                <a:ext cx="2726" cy="1912"/>
                <a:chOff x="1882" y="1880"/>
                <a:chExt cx="3500" cy="2468"/>
              </a:xfrm>
            </p:grpSpPr>
            <p:sp>
              <p:nvSpPr>
                <p:cNvPr id="31" name="Rectangle 14"/>
                <p:cNvSpPr>
                  <a:spLocks noChangeArrowheads="1"/>
                </p:cNvSpPr>
                <p:nvPr/>
              </p:nvSpPr>
              <p:spPr bwMode="auto">
                <a:xfrm>
                  <a:off x="1882" y="1928"/>
                  <a:ext cx="3500" cy="2392"/>
                </a:xfrm>
                <a:prstGeom prst="rect">
                  <a:avLst/>
                </a:prstGeom>
                <a:solidFill>
                  <a:schemeClr val="bg2"/>
                </a:solidFill>
                <a:ln w="28575">
                  <a:solidFill>
                    <a:schemeClr val="bg2"/>
                  </a:solidFill>
                  <a:miter lim="800000"/>
                  <a:headEnd/>
                  <a:tailEnd/>
                </a:ln>
                <a:effectLst/>
              </p:spPr>
              <p:txBody>
                <a:bodyPr anchor="ctr">
                  <a:spAutoFit/>
                </a:bodyPr>
                <a:lstStyle/>
                <a:p>
                  <a:endParaRPr lang="en-GB"/>
                </a:p>
              </p:txBody>
            </p:sp>
            <p:grpSp>
              <p:nvGrpSpPr>
                <p:cNvPr id="6" name="Group 15"/>
                <p:cNvGrpSpPr>
                  <a:grpSpLocks noChangeAspect="1"/>
                </p:cNvGrpSpPr>
                <p:nvPr/>
              </p:nvGrpSpPr>
              <p:grpSpPr bwMode="auto">
                <a:xfrm>
                  <a:off x="2191" y="1935"/>
                  <a:ext cx="3078" cy="2413"/>
                  <a:chOff x="2191" y="1935"/>
                  <a:chExt cx="3078" cy="2413"/>
                </a:xfrm>
              </p:grpSpPr>
              <p:sp>
                <p:nvSpPr>
                  <p:cNvPr id="38" name="AutoShape 16"/>
                  <p:cNvSpPr>
                    <a:spLocks noChangeAspect="1" noChangeArrowheads="1" noTextEdit="1"/>
                  </p:cNvSpPr>
                  <p:nvPr/>
                </p:nvSpPr>
                <p:spPr bwMode="auto">
                  <a:xfrm>
                    <a:off x="2192" y="1936"/>
                    <a:ext cx="3077" cy="2336"/>
                  </a:xfrm>
                  <a:prstGeom prst="rect">
                    <a:avLst/>
                  </a:prstGeom>
                  <a:noFill/>
                  <a:ln w="9525">
                    <a:noFill/>
                    <a:miter lim="800000"/>
                    <a:headEnd/>
                    <a:tailEnd/>
                  </a:ln>
                </p:spPr>
                <p:txBody>
                  <a:bodyPr/>
                  <a:lstStyle/>
                  <a:p>
                    <a:endParaRPr lang="en-GB"/>
                  </a:p>
                </p:txBody>
              </p:sp>
              <p:sp>
                <p:nvSpPr>
                  <p:cNvPr id="39" name="Rectangle 17"/>
                  <p:cNvSpPr>
                    <a:spLocks noChangeArrowheads="1"/>
                  </p:cNvSpPr>
                  <p:nvPr/>
                </p:nvSpPr>
                <p:spPr bwMode="auto">
                  <a:xfrm>
                    <a:off x="2191" y="1935"/>
                    <a:ext cx="3078" cy="2413"/>
                  </a:xfrm>
                  <a:prstGeom prst="rect">
                    <a:avLst/>
                  </a:prstGeom>
                  <a:solidFill>
                    <a:srgbClr val="000000"/>
                  </a:solidFill>
                  <a:ln w="9525">
                    <a:noFill/>
                    <a:miter lim="800000"/>
                    <a:headEnd/>
                    <a:tailEnd/>
                  </a:ln>
                </p:spPr>
                <p:txBody>
                  <a:bodyPr/>
                  <a:lstStyle/>
                  <a:p>
                    <a:endParaRPr lang="en-GB"/>
                  </a:p>
                </p:txBody>
              </p:sp>
              <p:pic>
                <p:nvPicPr>
                  <p:cNvPr id="40" name="Picture 18"/>
                  <p:cNvPicPr>
                    <a:picLocks noChangeAspect="1" noChangeArrowheads="1"/>
                  </p:cNvPicPr>
                  <p:nvPr/>
                </p:nvPicPr>
                <p:blipFill>
                  <a:blip r:embed="rId6"/>
                  <a:srcRect/>
                  <a:stretch>
                    <a:fillRect/>
                  </a:stretch>
                </p:blipFill>
                <p:spPr bwMode="auto">
                  <a:xfrm>
                    <a:off x="2295" y="2365"/>
                    <a:ext cx="1410" cy="1474"/>
                  </a:xfrm>
                  <a:prstGeom prst="rect">
                    <a:avLst/>
                  </a:prstGeom>
                  <a:noFill/>
                  <a:ln w="9525">
                    <a:noFill/>
                    <a:miter lim="800000"/>
                    <a:headEnd/>
                    <a:tailEnd/>
                  </a:ln>
                </p:spPr>
              </p:pic>
              <p:pic>
                <p:nvPicPr>
                  <p:cNvPr id="41" name="Picture 19"/>
                  <p:cNvPicPr>
                    <a:picLocks noChangeAspect="1" noChangeArrowheads="1"/>
                  </p:cNvPicPr>
                  <p:nvPr/>
                </p:nvPicPr>
                <p:blipFill>
                  <a:blip r:embed="rId7"/>
                  <a:srcRect/>
                  <a:stretch>
                    <a:fillRect/>
                  </a:stretch>
                </p:blipFill>
                <p:spPr bwMode="auto">
                  <a:xfrm>
                    <a:off x="3782" y="2365"/>
                    <a:ext cx="1360" cy="1474"/>
                  </a:xfrm>
                  <a:prstGeom prst="rect">
                    <a:avLst/>
                  </a:prstGeom>
                  <a:noFill/>
                  <a:ln w="9525">
                    <a:noFill/>
                    <a:miter lim="800000"/>
                    <a:headEnd/>
                    <a:tailEnd/>
                  </a:ln>
                </p:spPr>
              </p:pic>
              <p:pic>
                <p:nvPicPr>
                  <p:cNvPr id="42" name="Picture 20"/>
                  <p:cNvPicPr>
                    <a:picLocks noChangeAspect="1" noChangeArrowheads="1"/>
                  </p:cNvPicPr>
                  <p:nvPr/>
                </p:nvPicPr>
                <p:blipFill>
                  <a:blip r:embed="rId8"/>
                  <a:srcRect/>
                  <a:stretch>
                    <a:fillRect/>
                  </a:stretch>
                </p:blipFill>
                <p:spPr bwMode="auto">
                  <a:xfrm>
                    <a:off x="3576" y="3518"/>
                    <a:ext cx="390" cy="750"/>
                  </a:xfrm>
                  <a:prstGeom prst="rect">
                    <a:avLst/>
                  </a:prstGeom>
                  <a:noFill/>
                  <a:ln w="9525">
                    <a:noFill/>
                    <a:miter lim="800000"/>
                    <a:headEnd/>
                    <a:tailEnd/>
                  </a:ln>
                </p:spPr>
              </p:pic>
              <p:sp>
                <p:nvSpPr>
                  <p:cNvPr id="43" name="Rectangle 21"/>
                  <p:cNvSpPr>
                    <a:spLocks noChangeArrowheads="1"/>
                  </p:cNvSpPr>
                  <p:nvPr/>
                </p:nvSpPr>
                <p:spPr bwMode="auto">
                  <a:xfrm>
                    <a:off x="2765" y="2120"/>
                    <a:ext cx="461" cy="161"/>
                  </a:xfrm>
                  <a:prstGeom prst="rect">
                    <a:avLst/>
                  </a:prstGeom>
                  <a:noFill/>
                  <a:ln w="9525">
                    <a:noFill/>
                    <a:miter lim="800000"/>
                    <a:headEnd/>
                    <a:tailEnd/>
                  </a:ln>
                </p:spPr>
                <p:txBody>
                  <a:bodyPr wrap="none" lIns="0" tIns="0" rIns="0" bIns="0">
                    <a:spAutoFit/>
                  </a:bodyPr>
                  <a:lstStyle/>
                  <a:p>
                    <a:pPr algn="ctr">
                      <a:spcBef>
                        <a:spcPct val="50000"/>
                      </a:spcBef>
                    </a:pPr>
                    <a:r>
                      <a:rPr lang="en-US" sz="1300" b="1">
                        <a:solidFill>
                          <a:srgbClr val="FFFFFF"/>
                        </a:solidFill>
                        <a:latin typeface="Times New Roman" pitchFamily="18" charset="0"/>
                      </a:rPr>
                      <a:t>Photons</a:t>
                    </a:r>
                    <a:endParaRPr lang="en-US" sz="1600" b="1">
                      <a:solidFill>
                        <a:schemeClr val="folHlink"/>
                      </a:solidFill>
                      <a:latin typeface="Arial" charset="0"/>
                    </a:endParaRPr>
                  </a:p>
                </p:txBody>
              </p:sp>
              <p:sp>
                <p:nvSpPr>
                  <p:cNvPr id="44" name="Rectangle 22"/>
                  <p:cNvSpPr>
                    <a:spLocks noChangeArrowheads="1"/>
                  </p:cNvSpPr>
                  <p:nvPr/>
                </p:nvSpPr>
                <p:spPr bwMode="auto">
                  <a:xfrm>
                    <a:off x="4180" y="2120"/>
                    <a:ext cx="446" cy="161"/>
                  </a:xfrm>
                  <a:prstGeom prst="rect">
                    <a:avLst/>
                  </a:prstGeom>
                  <a:noFill/>
                  <a:ln w="9525">
                    <a:noFill/>
                    <a:miter lim="800000"/>
                    <a:headEnd/>
                    <a:tailEnd/>
                  </a:ln>
                </p:spPr>
                <p:txBody>
                  <a:bodyPr wrap="none" lIns="0" tIns="0" rIns="0" bIns="0">
                    <a:spAutoFit/>
                  </a:bodyPr>
                  <a:lstStyle/>
                  <a:p>
                    <a:pPr algn="ctr">
                      <a:spcBef>
                        <a:spcPct val="50000"/>
                      </a:spcBef>
                    </a:pPr>
                    <a:r>
                      <a:rPr lang="en-US" sz="1300" b="1">
                        <a:solidFill>
                          <a:srgbClr val="FFFFFF"/>
                        </a:solidFill>
                        <a:latin typeface="Times New Roman" pitchFamily="18" charset="0"/>
                      </a:rPr>
                      <a:t>Protons</a:t>
                    </a:r>
                    <a:endParaRPr lang="en-US" sz="1600" b="1">
                      <a:solidFill>
                        <a:schemeClr val="folHlink"/>
                      </a:solidFill>
                      <a:latin typeface="Arial" charset="0"/>
                    </a:endParaRPr>
                  </a:p>
                </p:txBody>
              </p:sp>
            </p:grpSp>
            <p:grpSp>
              <p:nvGrpSpPr>
                <p:cNvPr id="7" name="Group 23"/>
                <p:cNvGrpSpPr>
                  <a:grpSpLocks/>
                </p:cNvGrpSpPr>
                <p:nvPr/>
              </p:nvGrpSpPr>
              <p:grpSpPr bwMode="auto">
                <a:xfrm>
                  <a:off x="1882" y="1880"/>
                  <a:ext cx="3500" cy="2392"/>
                  <a:chOff x="1920" y="1855"/>
                  <a:chExt cx="3500" cy="2392"/>
                </a:xfrm>
              </p:grpSpPr>
              <p:sp>
                <p:nvSpPr>
                  <p:cNvPr id="36" name="Rectangle 24"/>
                  <p:cNvSpPr>
                    <a:spLocks noChangeArrowheads="1"/>
                  </p:cNvSpPr>
                  <p:nvPr/>
                </p:nvSpPr>
                <p:spPr bwMode="auto">
                  <a:xfrm>
                    <a:off x="1920" y="1855"/>
                    <a:ext cx="3500" cy="2392"/>
                  </a:xfrm>
                  <a:prstGeom prst="rect">
                    <a:avLst/>
                  </a:prstGeom>
                  <a:solidFill>
                    <a:schemeClr val="bg2"/>
                  </a:solidFill>
                  <a:ln w="28575">
                    <a:solidFill>
                      <a:schemeClr val="bg2"/>
                    </a:solidFill>
                    <a:miter lim="800000"/>
                    <a:headEnd/>
                    <a:tailEnd/>
                  </a:ln>
                  <a:effectLst/>
                </p:spPr>
                <p:txBody>
                  <a:bodyPr anchor="ctr">
                    <a:spAutoFit/>
                  </a:bodyPr>
                  <a:lstStyle/>
                  <a:p>
                    <a:endParaRPr lang="en-GB"/>
                  </a:p>
                </p:txBody>
              </p:sp>
              <p:graphicFrame>
                <p:nvGraphicFramePr>
                  <p:cNvPr id="37" name="Object 25"/>
                  <p:cNvGraphicFramePr>
                    <a:graphicFrameLocks noChangeAspect="1"/>
                  </p:cNvGraphicFramePr>
                  <p:nvPr/>
                </p:nvGraphicFramePr>
                <p:xfrm>
                  <a:off x="2230" y="1911"/>
                  <a:ext cx="3077" cy="2336"/>
                </p:xfrm>
                <a:graphic>
                  <a:graphicData uri="http://schemas.openxmlformats.org/presentationml/2006/ole">
                    <mc:AlternateContent xmlns:mc="http://schemas.openxmlformats.org/markup-compatibility/2006">
                      <mc:Choice xmlns:v="urn:schemas-microsoft-com:vml" Requires="v">
                        <p:oleObj spid="_x0000_s2081" name="Slide" r:id="rId9" imgW="5090050" imgH="3395611" progId="PowerPoint.Slide.8">
                          <p:embed/>
                        </p:oleObj>
                      </mc:Choice>
                      <mc:Fallback>
                        <p:oleObj name="Slide" r:id="rId9" imgW="5090050" imgH="3395611" progId="PowerPoint.Slide.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b="3232"/>
                              <a:stretch>
                                <a:fillRect/>
                              </a:stretch>
                            </p:blipFill>
                            <p:spPr bwMode="auto">
                              <a:xfrm>
                                <a:off x="2230" y="1911"/>
                                <a:ext cx="3077" cy="2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pSp>
            <p:sp>
              <p:nvSpPr>
                <p:cNvPr id="34" name="AutoShape 26"/>
                <p:cNvSpPr>
                  <a:spLocks noChangeArrowheads="1"/>
                </p:cNvSpPr>
                <p:nvPr/>
              </p:nvSpPr>
              <p:spPr bwMode="auto">
                <a:xfrm rot="719038">
                  <a:off x="3723" y="2511"/>
                  <a:ext cx="212" cy="470"/>
                </a:xfrm>
                <a:prstGeom prst="parallelogram">
                  <a:avLst>
                    <a:gd name="adj" fmla="val 25000"/>
                  </a:avLst>
                </a:prstGeom>
                <a:solidFill>
                  <a:schemeClr val="bg2"/>
                </a:solidFill>
                <a:ln w="28575">
                  <a:solidFill>
                    <a:schemeClr val="bg2"/>
                  </a:solidFill>
                  <a:miter lim="800000"/>
                  <a:headEnd/>
                  <a:tailEnd/>
                </a:ln>
                <a:effectLst/>
              </p:spPr>
              <p:txBody>
                <a:bodyPr anchor="ctr">
                  <a:spAutoFit/>
                </a:bodyPr>
                <a:lstStyle/>
                <a:p>
                  <a:endParaRPr lang="en-GB"/>
                </a:p>
              </p:txBody>
            </p:sp>
            <p:sp>
              <p:nvSpPr>
                <p:cNvPr id="35" name="AutoShape 27"/>
                <p:cNvSpPr>
                  <a:spLocks noChangeArrowheads="1"/>
                </p:cNvSpPr>
                <p:nvPr/>
              </p:nvSpPr>
              <p:spPr bwMode="auto">
                <a:xfrm rot="594400">
                  <a:off x="3795" y="2069"/>
                  <a:ext cx="352" cy="602"/>
                </a:xfrm>
                <a:prstGeom prst="diamond">
                  <a:avLst/>
                </a:prstGeom>
                <a:solidFill>
                  <a:schemeClr val="bg2"/>
                </a:solidFill>
                <a:ln w="28575">
                  <a:solidFill>
                    <a:schemeClr val="bg2"/>
                  </a:solidFill>
                  <a:miter lim="800000"/>
                  <a:headEnd/>
                  <a:tailEnd/>
                </a:ln>
                <a:effectLst/>
              </p:spPr>
              <p:txBody>
                <a:bodyPr anchor="ctr">
                  <a:spAutoFit/>
                </a:bodyPr>
                <a:lstStyle/>
                <a:p>
                  <a:endParaRPr lang="en-GB"/>
                </a:p>
              </p:txBody>
            </p:sp>
          </p:grpSp>
          <p:sp>
            <p:nvSpPr>
              <p:cNvPr id="29" name="Text Box 28"/>
              <p:cNvSpPr txBox="1">
                <a:spLocks noChangeArrowheads="1"/>
              </p:cNvSpPr>
              <p:nvPr/>
            </p:nvSpPr>
            <p:spPr bwMode="auto">
              <a:xfrm>
                <a:off x="2357" y="1872"/>
                <a:ext cx="715" cy="320"/>
              </a:xfrm>
              <a:prstGeom prst="rect">
                <a:avLst/>
              </a:prstGeom>
              <a:solidFill>
                <a:schemeClr val="bg2"/>
              </a:solidFill>
              <a:ln w="28575">
                <a:noFill/>
                <a:miter lim="800000"/>
                <a:headEnd/>
                <a:tailEnd/>
              </a:ln>
              <a:effectLst/>
            </p:spPr>
            <p:txBody>
              <a:bodyPr>
                <a:spAutoFit/>
              </a:bodyPr>
              <a:lstStyle/>
              <a:p>
                <a:pPr algn="ctr">
                  <a:lnSpc>
                    <a:spcPct val="70000"/>
                  </a:lnSpc>
                  <a:spcBef>
                    <a:spcPct val="30000"/>
                  </a:spcBef>
                </a:pPr>
                <a:endParaRPr lang="en-US" sz="1600" b="1" dirty="0">
                  <a:solidFill>
                    <a:schemeClr val="accent1"/>
                  </a:solidFill>
                  <a:latin typeface="Arial" charset="0"/>
                </a:endParaRPr>
              </a:p>
              <a:p>
                <a:pPr algn="ctr">
                  <a:lnSpc>
                    <a:spcPct val="70000"/>
                  </a:lnSpc>
                  <a:spcBef>
                    <a:spcPct val="30000"/>
                  </a:spcBef>
                </a:pPr>
                <a:r>
                  <a:rPr lang="en-US" sz="1600" b="1" dirty="0">
                    <a:solidFill>
                      <a:schemeClr val="tx2"/>
                    </a:solidFill>
                    <a:latin typeface="Arial" charset="0"/>
                  </a:rPr>
                  <a:t>X rays</a:t>
                </a:r>
              </a:p>
            </p:txBody>
          </p:sp>
          <p:sp>
            <p:nvSpPr>
              <p:cNvPr id="30" name="Text Box 29"/>
              <p:cNvSpPr txBox="1">
                <a:spLocks noChangeArrowheads="1"/>
              </p:cNvSpPr>
              <p:nvPr/>
            </p:nvSpPr>
            <p:spPr bwMode="auto">
              <a:xfrm>
                <a:off x="3441" y="1920"/>
                <a:ext cx="848" cy="324"/>
              </a:xfrm>
              <a:prstGeom prst="rect">
                <a:avLst/>
              </a:prstGeom>
              <a:solidFill>
                <a:schemeClr val="bg2"/>
              </a:solidFill>
              <a:ln w="28575">
                <a:noFill/>
                <a:miter lim="800000"/>
                <a:headEnd/>
                <a:tailEnd/>
              </a:ln>
              <a:effectLst/>
            </p:spPr>
            <p:txBody>
              <a:bodyPr wrap="none">
                <a:spAutoFit/>
              </a:bodyPr>
              <a:lstStyle/>
              <a:p>
                <a:pPr algn="ctr">
                  <a:lnSpc>
                    <a:spcPct val="70000"/>
                  </a:lnSpc>
                  <a:spcBef>
                    <a:spcPct val="30000"/>
                  </a:spcBef>
                </a:pPr>
                <a:r>
                  <a:rPr lang="en-US" sz="1600" b="1" dirty="0">
                    <a:solidFill>
                      <a:schemeClr val="tx2"/>
                    </a:solidFill>
                    <a:latin typeface="Arial" charset="0"/>
                  </a:rPr>
                  <a:t>protons or</a:t>
                </a:r>
              </a:p>
              <a:p>
                <a:pPr algn="ctr">
                  <a:lnSpc>
                    <a:spcPct val="70000"/>
                  </a:lnSpc>
                  <a:spcBef>
                    <a:spcPct val="30000"/>
                  </a:spcBef>
                </a:pPr>
                <a:r>
                  <a:rPr lang="en-US" sz="1600" b="1" dirty="0">
                    <a:solidFill>
                      <a:schemeClr val="tx2"/>
                    </a:solidFill>
                    <a:latin typeface="Arial" charset="0"/>
                  </a:rPr>
                  <a:t>carbon ions</a:t>
                </a:r>
              </a:p>
            </p:txBody>
          </p:sp>
        </p:grpSp>
        <p:sp>
          <p:nvSpPr>
            <p:cNvPr id="26" name="Line 30"/>
            <p:cNvSpPr>
              <a:spLocks noChangeShapeType="1"/>
            </p:cNvSpPr>
            <p:nvPr/>
          </p:nvSpPr>
          <p:spPr bwMode="auto">
            <a:xfrm>
              <a:off x="4098" y="2978"/>
              <a:ext cx="318" cy="94"/>
            </a:xfrm>
            <a:prstGeom prst="line">
              <a:avLst/>
            </a:prstGeom>
            <a:noFill/>
            <a:ln w="76200">
              <a:solidFill>
                <a:srgbClr val="FF0000"/>
              </a:solidFill>
              <a:round/>
              <a:headEnd/>
              <a:tailEnd type="triangle" w="med" len="med"/>
            </a:ln>
            <a:effectLst/>
          </p:spPr>
          <p:txBody>
            <a:bodyPr>
              <a:spAutoFit/>
            </a:bodyPr>
            <a:lstStyle/>
            <a:p>
              <a:endParaRPr lang="en-GB"/>
            </a:p>
          </p:txBody>
        </p:sp>
        <p:sp>
          <p:nvSpPr>
            <p:cNvPr id="27" name="Line 31"/>
            <p:cNvSpPr>
              <a:spLocks noChangeShapeType="1"/>
            </p:cNvSpPr>
            <p:nvPr/>
          </p:nvSpPr>
          <p:spPr bwMode="auto">
            <a:xfrm>
              <a:off x="2898" y="2930"/>
              <a:ext cx="318" cy="94"/>
            </a:xfrm>
            <a:prstGeom prst="line">
              <a:avLst/>
            </a:prstGeom>
            <a:noFill/>
            <a:ln w="76200">
              <a:solidFill>
                <a:srgbClr val="FF0000"/>
              </a:solidFill>
              <a:round/>
              <a:headEnd/>
              <a:tailEnd type="triangle" w="med" len="med"/>
            </a:ln>
            <a:effectLst/>
          </p:spPr>
          <p:txBody>
            <a:bodyPr>
              <a:spAutoFit/>
            </a:bodyPr>
            <a:lstStyle/>
            <a:p>
              <a:endParaRPr lang="en-GB"/>
            </a:p>
          </p:txBody>
        </p:sp>
      </p:grpSp>
      <p:sp>
        <p:nvSpPr>
          <p:cNvPr id="45" name="Text Box 42"/>
          <p:cNvSpPr txBox="1">
            <a:spLocks noChangeArrowheads="1"/>
          </p:cNvSpPr>
          <p:nvPr/>
        </p:nvSpPr>
        <p:spPr bwMode="auto">
          <a:xfrm>
            <a:off x="7935913" y="5824538"/>
            <a:ext cx="708025" cy="457200"/>
          </a:xfrm>
          <a:prstGeom prst="rect">
            <a:avLst/>
          </a:prstGeom>
          <a:noFill/>
          <a:ln w="9525">
            <a:noFill/>
            <a:miter lim="800000"/>
            <a:headEnd/>
            <a:tailEnd/>
          </a:ln>
          <a:effectLst/>
        </p:spPr>
        <p:txBody>
          <a:bodyPr wrap="none">
            <a:spAutoFit/>
          </a:bodyPr>
          <a:lstStyle/>
          <a:p>
            <a:pPr eaLnBrk="0" hangingPunct="0"/>
            <a:r>
              <a:rPr lang="en-GB">
                <a:solidFill>
                  <a:schemeClr val="folHlink"/>
                </a:solidFill>
                <a:latin typeface="Arial" charset="0"/>
              </a:rPr>
              <a:t>GSI</a:t>
            </a:r>
          </a:p>
        </p:txBody>
      </p:sp>
      <p:sp>
        <p:nvSpPr>
          <p:cNvPr id="46" name="Text Box 43"/>
          <p:cNvSpPr txBox="1">
            <a:spLocks noChangeArrowheads="1"/>
          </p:cNvSpPr>
          <p:nvPr/>
        </p:nvSpPr>
        <p:spPr bwMode="auto">
          <a:xfrm>
            <a:off x="285720" y="3500438"/>
            <a:ext cx="4206875" cy="1815882"/>
          </a:xfrm>
          <a:prstGeom prst="rect">
            <a:avLst/>
          </a:prstGeom>
          <a:noFill/>
          <a:ln w="9525">
            <a:noFill/>
            <a:miter lim="800000"/>
            <a:headEnd/>
            <a:tailEnd/>
          </a:ln>
          <a:effectLst/>
        </p:spPr>
        <p:txBody>
          <a:bodyPr>
            <a:spAutoFit/>
          </a:bodyPr>
          <a:lstStyle/>
          <a:p>
            <a:r>
              <a:rPr lang="en-US" sz="1600" dirty="0" err="1" smtClean="0">
                <a:solidFill>
                  <a:schemeClr val="tx2"/>
                </a:solidFill>
              </a:rPr>
              <a:t>Hadron</a:t>
            </a:r>
            <a:r>
              <a:rPr lang="en-US" sz="1600" dirty="0" smtClean="0">
                <a:solidFill>
                  <a:schemeClr val="tx2"/>
                </a:solidFill>
              </a:rPr>
              <a:t> beams provide new treatment opportunities for </a:t>
            </a:r>
          </a:p>
          <a:p>
            <a:r>
              <a:rPr lang="en-US" sz="1600" dirty="0" smtClean="0">
                <a:solidFill>
                  <a:schemeClr val="tx2"/>
                </a:solidFill>
              </a:rPr>
              <a:t>deep-seated  </a:t>
            </a:r>
            <a:r>
              <a:rPr lang="en-US" sz="1600" dirty="0" err="1" smtClean="0">
                <a:solidFill>
                  <a:schemeClr val="tx2"/>
                </a:solidFill>
              </a:rPr>
              <a:t>tumours</a:t>
            </a:r>
            <a:r>
              <a:rPr lang="en-US" sz="1600" dirty="0" smtClean="0">
                <a:solidFill>
                  <a:schemeClr val="tx2"/>
                </a:solidFill>
              </a:rPr>
              <a:t>.</a:t>
            </a:r>
          </a:p>
          <a:p>
            <a:endParaRPr lang="en-US" sz="1600" dirty="0" smtClean="0">
              <a:solidFill>
                <a:schemeClr val="tx2"/>
              </a:solidFill>
            </a:endParaRPr>
          </a:p>
          <a:p>
            <a:r>
              <a:rPr lang="en-US" sz="1600" dirty="0" err="1" smtClean="0">
                <a:solidFill>
                  <a:schemeClr val="tx2"/>
                </a:solidFill>
              </a:rPr>
              <a:t>Hadron</a:t>
            </a:r>
            <a:r>
              <a:rPr lang="en-US" sz="1600" dirty="0" smtClean="0">
                <a:solidFill>
                  <a:schemeClr val="tx2"/>
                </a:solidFill>
              </a:rPr>
              <a:t> beams are more effective than X-rays in </a:t>
            </a:r>
            <a:r>
              <a:rPr lang="en-US" sz="1600" dirty="0" smtClean="0">
                <a:solidFill>
                  <a:srgbClr val="FF0000"/>
                </a:solidFill>
              </a:rPr>
              <a:t>destroying </a:t>
            </a:r>
            <a:r>
              <a:rPr lang="en-US" sz="1600" dirty="0" err="1" smtClean="0">
                <a:solidFill>
                  <a:srgbClr val="FF0000"/>
                </a:solidFill>
              </a:rPr>
              <a:t>tumours</a:t>
            </a:r>
            <a:r>
              <a:rPr lang="en-US" sz="1600" dirty="0" smtClean="0">
                <a:solidFill>
                  <a:srgbClr val="FF0000"/>
                </a:solidFill>
              </a:rPr>
              <a:t> </a:t>
            </a:r>
          </a:p>
          <a:p>
            <a:r>
              <a:rPr lang="en-US" sz="1600" dirty="0" smtClean="0">
                <a:solidFill>
                  <a:srgbClr val="FF0000"/>
                </a:solidFill>
              </a:rPr>
              <a:t>while  sparing healthy tissues nearby.</a:t>
            </a:r>
            <a:endParaRPr lang="en-US" sz="1600" dirty="0">
              <a:solidFill>
                <a:srgbClr val="FF0000"/>
              </a:solidFill>
            </a:endParaRPr>
          </a:p>
        </p:txBody>
      </p:sp>
      <p:sp>
        <p:nvSpPr>
          <p:cNvPr id="47" name="Title 46"/>
          <p:cNvSpPr>
            <a:spLocks noGrp="1"/>
          </p:cNvSpPr>
          <p:nvPr>
            <p:ph type="title"/>
          </p:nvPr>
        </p:nvSpPr>
        <p:spPr>
          <a:xfrm>
            <a:off x="457200" y="122178"/>
            <a:ext cx="8226854" cy="940443"/>
          </a:xfrm>
        </p:spPr>
        <p:txBody>
          <a:bodyPr/>
          <a:lstStyle/>
          <a:p>
            <a:r>
              <a:rPr lang="en-US" dirty="0" err="1" smtClean="0"/>
              <a:t>Hadron</a:t>
            </a:r>
            <a:r>
              <a:rPr lang="en-US" dirty="0" smtClean="0"/>
              <a:t> Therapy</a:t>
            </a:r>
            <a:endParaRPr lang="en-US" dirty="0"/>
          </a:p>
        </p:txBody>
      </p:sp>
    </p:spTree>
    <p:extLst>
      <p:ext uri="{BB962C8B-B14F-4D97-AF65-F5344CB8AC3E}">
        <p14:creationId xmlns:p14="http://schemas.microsoft.com/office/powerpoint/2010/main" val="3789419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p:txBody>
          <a:bodyPr/>
          <a:lstStyle/>
          <a:p>
            <a:pPr defTabSz="1300163"/>
            <a:r>
              <a:rPr lang="en-US" sz="2000" dirty="0" smtClean="0">
                <a:solidFill>
                  <a:srgbClr val="FF0000"/>
                </a:solidFill>
                <a:ea typeface="ＭＳ Ｐゴシック"/>
                <a:cs typeface="ＭＳ Ｐゴシック"/>
              </a:rPr>
              <a:t>NEG </a:t>
            </a:r>
            <a:r>
              <a:rPr lang="en-US" sz="2000" dirty="0" smtClean="0">
                <a:ea typeface="ＭＳ Ｐゴシック"/>
                <a:cs typeface="ＭＳ Ｐゴシック"/>
              </a:rPr>
              <a:t>(Non-Evaporable Getter thin film coatings)</a:t>
            </a:r>
            <a:endParaRPr lang="en-US" sz="2000" dirty="0" smtClean="0">
              <a:solidFill>
                <a:srgbClr val="FF0000"/>
              </a:solidFill>
              <a:ea typeface="ＭＳ Ｐゴシック"/>
              <a:cs typeface="ＭＳ Ｐゴシック"/>
            </a:endParaRPr>
          </a:p>
          <a:p>
            <a:pPr defTabSz="1300163">
              <a:spcBef>
                <a:spcPct val="0"/>
              </a:spcBef>
              <a:buFont typeface="Wingdings" pitchFamily="2" charset="2"/>
              <a:buNone/>
            </a:pPr>
            <a:r>
              <a:rPr lang="en-US" dirty="0" smtClean="0">
                <a:ea typeface="ＭＳ Ｐゴシック"/>
                <a:cs typeface="ＭＳ Ｐゴシック"/>
              </a:rPr>
              <a:t>   </a:t>
            </a:r>
            <a:r>
              <a:rPr lang="en-US" sz="1800" dirty="0" smtClean="0">
                <a:ea typeface="ＭＳ Ｐゴシック"/>
                <a:cs typeface="ＭＳ Ｐゴシック"/>
              </a:rPr>
              <a:t>Technology used to create and maintain ultra-high vacuum in the accelerator vacuum chambers. </a:t>
            </a:r>
          </a:p>
          <a:p>
            <a:pPr defTabSz="1300163">
              <a:spcBef>
                <a:spcPct val="0"/>
              </a:spcBef>
            </a:pPr>
            <a:endParaRPr lang="en-US" sz="4200" dirty="0" smtClean="0">
              <a:ea typeface="ＭＳ Ｐゴシック"/>
              <a:cs typeface="ＭＳ Ｐゴシック"/>
            </a:endParaRPr>
          </a:p>
        </p:txBody>
      </p:sp>
      <p:pic>
        <p:nvPicPr>
          <p:cNvPr id="10244" name="Picture 6" descr="neg"/>
          <p:cNvPicPr>
            <a:picLocks noChangeAspect="1" noChangeArrowheads="1"/>
          </p:cNvPicPr>
          <p:nvPr/>
        </p:nvPicPr>
        <p:blipFill>
          <a:blip r:embed="rId2" cstate="print"/>
          <a:srcRect/>
          <a:stretch>
            <a:fillRect/>
          </a:stretch>
        </p:blipFill>
        <p:spPr bwMode="auto">
          <a:xfrm>
            <a:off x="1792864" y="2492896"/>
            <a:ext cx="5659456" cy="3672408"/>
          </a:xfrm>
          <a:prstGeom prst="rect">
            <a:avLst/>
          </a:prstGeom>
          <a:noFill/>
          <a:ln w="9525">
            <a:noFill/>
            <a:miter lim="800000"/>
            <a:headEnd/>
            <a:tailEnd/>
          </a:ln>
        </p:spPr>
      </p:pic>
      <p:sp>
        <p:nvSpPr>
          <p:cNvPr id="5" name="Title 4"/>
          <p:cNvSpPr>
            <a:spLocks noGrp="1"/>
          </p:cNvSpPr>
          <p:nvPr>
            <p:ph type="title"/>
          </p:nvPr>
        </p:nvSpPr>
        <p:spPr/>
        <p:txBody>
          <a:bodyPr/>
          <a:lstStyle/>
          <a:p>
            <a:r>
              <a:rPr lang="en-US" dirty="0" smtClean="0"/>
              <a:t>From high vacuum…</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idx="1"/>
          </p:nvPr>
        </p:nvSpPr>
        <p:spPr>
          <a:xfrm>
            <a:off x="912813" y="1268760"/>
            <a:ext cx="7773987" cy="4800600"/>
          </a:xfrm>
        </p:spPr>
        <p:txBody>
          <a:bodyPr/>
          <a:lstStyle/>
          <a:p>
            <a:pPr defTabSz="1300163"/>
            <a:r>
              <a:rPr lang="en-US" sz="2000" dirty="0" smtClean="0">
                <a:solidFill>
                  <a:srgbClr val="FF0000"/>
                </a:solidFill>
                <a:ea typeface="ＭＳ Ｐゴシック"/>
                <a:cs typeface="ＭＳ Ｐゴシック"/>
              </a:rPr>
              <a:t>License and partnership with a start-up company</a:t>
            </a:r>
          </a:p>
          <a:p>
            <a:pPr defTabSz="1300163">
              <a:spcBef>
                <a:spcPct val="0"/>
              </a:spcBef>
              <a:buFont typeface="Wingdings" pitchFamily="2" charset="2"/>
              <a:buNone/>
            </a:pPr>
            <a:r>
              <a:rPr lang="en-US" dirty="0" smtClean="0">
                <a:ea typeface="ＭＳ Ｐゴシック"/>
                <a:cs typeface="ＭＳ Ｐゴシック"/>
              </a:rPr>
              <a:t>   </a:t>
            </a:r>
            <a:r>
              <a:rPr lang="en-US" sz="1800" dirty="0" smtClean="0">
                <a:ea typeface="ＭＳ Ｐゴシック"/>
                <a:cs typeface="ＭＳ Ｐゴシック"/>
              </a:rPr>
              <a:t>Development of a commercial product able to use </a:t>
            </a:r>
            <a:r>
              <a:rPr lang="en-US" sz="1800" dirty="0" smtClean="0"/>
              <a:t>diffused or indirect light and reach very high temperatures of up to 300 degrees</a:t>
            </a:r>
          </a:p>
          <a:p>
            <a:pPr defTabSz="1300163">
              <a:spcBef>
                <a:spcPct val="0"/>
              </a:spcBef>
              <a:buFont typeface="Wingdings" pitchFamily="2" charset="2"/>
              <a:buNone/>
            </a:pPr>
            <a:r>
              <a:rPr lang="en-US" sz="1800" dirty="0" smtClean="0">
                <a:ea typeface="ＭＳ Ｐゴシック"/>
                <a:cs typeface="ＭＳ Ｐゴシック"/>
              </a:rPr>
              <a:t>	Development of a prototype production chain </a:t>
            </a:r>
          </a:p>
          <a:p>
            <a:pPr defTabSz="1300163">
              <a:spcBef>
                <a:spcPct val="0"/>
              </a:spcBef>
              <a:buFontTx/>
              <a:buChar char="•"/>
            </a:pPr>
            <a:endParaRPr lang="en-US" sz="4200" dirty="0" smtClean="0">
              <a:ea typeface="ＭＳ Ｐゴシック"/>
              <a:cs typeface="ＭＳ Ｐゴシック"/>
            </a:endParaRPr>
          </a:p>
        </p:txBody>
      </p:sp>
      <p:pic>
        <p:nvPicPr>
          <p:cNvPr id="12292" name="Picture 1" descr="http://technologytransfer.web.cern.ch/TechnologyTransfer/images/solarsrb.jpg"/>
          <p:cNvPicPr>
            <a:picLocks noChangeAspect="1" noChangeArrowheads="1"/>
          </p:cNvPicPr>
          <p:nvPr/>
        </p:nvPicPr>
        <p:blipFill>
          <a:blip r:embed="rId2" cstate="print"/>
          <a:srcRect/>
          <a:stretch>
            <a:fillRect/>
          </a:stretch>
        </p:blipFill>
        <p:spPr bwMode="auto">
          <a:xfrm>
            <a:off x="1907704" y="2780928"/>
            <a:ext cx="5533596" cy="3384376"/>
          </a:xfrm>
          <a:prstGeom prst="rect">
            <a:avLst/>
          </a:prstGeom>
          <a:noFill/>
          <a:ln w="9525">
            <a:noFill/>
            <a:miter lim="800000"/>
            <a:headEnd/>
            <a:tailEnd/>
          </a:ln>
        </p:spPr>
      </p:pic>
      <p:sp>
        <p:nvSpPr>
          <p:cNvPr id="5" name="Title 4"/>
          <p:cNvSpPr>
            <a:spLocks noGrp="1"/>
          </p:cNvSpPr>
          <p:nvPr>
            <p:ph type="title"/>
          </p:nvPr>
        </p:nvSpPr>
        <p:spPr/>
        <p:txBody>
          <a:bodyPr/>
          <a:lstStyle/>
          <a:p>
            <a:r>
              <a:rPr lang="en-US" dirty="0" smtClean="0"/>
              <a:t>… to solar energy!</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idx="1"/>
          </p:nvPr>
        </p:nvSpPr>
        <p:spPr/>
        <p:txBody>
          <a:bodyPr/>
          <a:lstStyle/>
          <a:p>
            <a:pPr defTabSz="1300163"/>
            <a:r>
              <a:rPr lang="en-US" sz="2000" smtClean="0">
                <a:solidFill>
                  <a:srgbClr val="FF0000"/>
                </a:solidFill>
              </a:rPr>
              <a:t>Civil-engineering company opened a new solar power plant</a:t>
            </a:r>
            <a:endParaRPr lang="en-US" sz="2000" smtClean="0">
              <a:solidFill>
                <a:srgbClr val="FF0000"/>
              </a:solidFill>
              <a:ea typeface="ＭＳ Ｐゴシック"/>
              <a:cs typeface="ＭＳ Ｐゴシック"/>
            </a:endParaRPr>
          </a:p>
          <a:p>
            <a:pPr defTabSz="1300163">
              <a:spcBef>
                <a:spcPct val="0"/>
              </a:spcBef>
              <a:buFont typeface="Wingdings" pitchFamily="2" charset="2"/>
              <a:buNone/>
            </a:pPr>
            <a:r>
              <a:rPr lang="en-US" smtClean="0">
                <a:ea typeface="ＭＳ Ｐゴシック"/>
                <a:cs typeface="ＭＳ Ｐゴシック"/>
              </a:rPr>
              <a:t> 	</a:t>
            </a:r>
            <a:r>
              <a:rPr lang="en-US" sz="1800" smtClean="0"/>
              <a:t>Environmentally friendly "solar field" heats close to 80,000 cubic metres of bitumen to 180 degrees.</a:t>
            </a:r>
            <a:endParaRPr lang="en-US" sz="1800" smtClean="0">
              <a:ea typeface="ＭＳ Ｐゴシック"/>
              <a:cs typeface="ＭＳ Ｐゴシック"/>
            </a:endParaRPr>
          </a:p>
          <a:p>
            <a:pPr defTabSz="1300163">
              <a:spcBef>
                <a:spcPct val="0"/>
              </a:spcBef>
              <a:buFontTx/>
              <a:buChar char="•"/>
            </a:pPr>
            <a:endParaRPr lang="en-US" sz="4200" smtClean="0">
              <a:ea typeface="ＭＳ Ｐゴシック"/>
              <a:cs typeface="ＭＳ Ｐゴシック"/>
            </a:endParaRPr>
          </a:p>
        </p:txBody>
      </p:sp>
      <p:pic>
        <p:nvPicPr>
          <p:cNvPr id="13316" name="Picture 4" descr="G:\Workspaces\r\RBE\Pictures\2010\Colas\29-04-2010\IMG_2910.JPG"/>
          <p:cNvPicPr>
            <a:picLocks noChangeAspect="1" noChangeArrowheads="1"/>
          </p:cNvPicPr>
          <p:nvPr/>
        </p:nvPicPr>
        <p:blipFill>
          <a:blip r:embed="rId2" cstate="print"/>
          <a:srcRect t="11346"/>
          <a:stretch>
            <a:fillRect/>
          </a:stretch>
        </p:blipFill>
        <p:spPr bwMode="auto">
          <a:xfrm>
            <a:off x="4787900" y="3213100"/>
            <a:ext cx="3581400" cy="2381250"/>
          </a:xfrm>
          <a:prstGeom prst="rect">
            <a:avLst/>
          </a:prstGeom>
          <a:noFill/>
          <a:ln w="9525">
            <a:noFill/>
            <a:miter lim="800000"/>
            <a:headEnd/>
            <a:tailEnd/>
          </a:ln>
        </p:spPr>
      </p:pic>
      <p:pic>
        <p:nvPicPr>
          <p:cNvPr id="13317" name="Picture 4" descr="Highslide JS">
            <a:hlinkClick r:id="rId3"/>
          </p:cNvPr>
          <p:cNvPicPr>
            <a:picLocks noChangeAspect="1" noChangeArrowheads="1"/>
          </p:cNvPicPr>
          <p:nvPr/>
        </p:nvPicPr>
        <p:blipFill>
          <a:blip r:embed="rId4" cstate="print"/>
          <a:srcRect/>
          <a:stretch>
            <a:fillRect/>
          </a:stretch>
        </p:blipFill>
        <p:spPr bwMode="auto">
          <a:xfrm>
            <a:off x="755650" y="3213100"/>
            <a:ext cx="3600450" cy="2400300"/>
          </a:xfrm>
          <a:prstGeom prst="rect">
            <a:avLst/>
          </a:prstGeom>
          <a:noFill/>
          <a:ln w="9525">
            <a:noFill/>
            <a:miter lim="800000"/>
            <a:headEnd/>
            <a:tailEnd/>
          </a:ln>
        </p:spPr>
      </p:pic>
      <p:sp>
        <p:nvSpPr>
          <p:cNvPr id="6" name="Title 5"/>
          <p:cNvSpPr>
            <a:spLocks noGrp="1"/>
          </p:cNvSpPr>
          <p:nvPr>
            <p:ph type="title"/>
          </p:nvPr>
        </p:nvSpPr>
        <p:spPr/>
        <p:txBody>
          <a:bodyPr/>
          <a:lstStyle/>
          <a:p>
            <a:r>
              <a:rPr lang="en-US" dirty="0" smtClean="0"/>
              <a:t>Solar panels plant</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a:xfrm>
            <a:off x="457200" y="1292950"/>
            <a:ext cx="8226854" cy="4667421"/>
          </a:xfrm>
        </p:spPr>
        <p:txBody>
          <a:bodyPr/>
          <a:lstStyle/>
          <a:p>
            <a:pPr defTabSz="1300163"/>
            <a:r>
              <a:rPr lang="en-US" sz="2000" dirty="0" smtClean="0">
                <a:solidFill>
                  <a:srgbClr val="FF0000"/>
                </a:solidFill>
              </a:rPr>
              <a:t>Hybrid silicon pixel detectors </a:t>
            </a:r>
            <a:r>
              <a:rPr lang="en-US" sz="2000" dirty="0" smtClean="0"/>
              <a:t>for tracking applications in High Energy Physics</a:t>
            </a:r>
            <a:endParaRPr lang="en-US" sz="2000" dirty="0" smtClean="0">
              <a:solidFill>
                <a:srgbClr val="FF0000"/>
              </a:solidFill>
              <a:ea typeface="ＭＳ Ｐゴシック"/>
              <a:cs typeface="ＭＳ Ｐゴシック"/>
            </a:endParaRPr>
          </a:p>
          <a:p>
            <a:pPr defTabSz="1300163">
              <a:spcBef>
                <a:spcPct val="0"/>
              </a:spcBef>
              <a:buFont typeface="Wingdings" pitchFamily="2" charset="2"/>
              <a:buNone/>
            </a:pPr>
            <a:r>
              <a:rPr lang="en-US" dirty="0" smtClean="0">
                <a:ea typeface="ＭＳ Ｐゴシック"/>
                <a:cs typeface="ＭＳ Ｐゴシック"/>
              </a:rPr>
              <a:t>    </a:t>
            </a:r>
            <a:endParaRPr lang="en-US" sz="1800" dirty="0" smtClean="0">
              <a:ea typeface="ＭＳ Ｐゴシック"/>
              <a:cs typeface="ＭＳ Ｐゴシック"/>
            </a:endParaRPr>
          </a:p>
          <a:p>
            <a:pPr defTabSz="1300163">
              <a:spcBef>
                <a:spcPct val="0"/>
              </a:spcBef>
            </a:pPr>
            <a:endParaRPr lang="en-US" sz="4200" dirty="0" smtClean="0">
              <a:ea typeface="ＭＳ Ｐゴシック"/>
              <a:cs typeface="ＭＳ Ｐゴシック"/>
            </a:endParaRPr>
          </a:p>
        </p:txBody>
      </p:sp>
      <p:pic>
        <p:nvPicPr>
          <p:cNvPr id="8193" name="Picture 1" descr="153tracknotitle"/>
          <p:cNvPicPr>
            <a:picLocks noChangeAspect="1" noChangeArrowheads="1"/>
          </p:cNvPicPr>
          <p:nvPr/>
        </p:nvPicPr>
        <p:blipFill>
          <a:blip r:embed="rId2" cstate="print"/>
          <a:srcRect l="12100" t="29929" r="18152" b="21378"/>
          <a:stretch>
            <a:fillRect/>
          </a:stretch>
        </p:blipFill>
        <p:spPr bwMode="auto">
          <a:xfrm>
            <a:off x="2051720" y="2172208"/>
            <a:ext cx="5248275" cy="3312368"/>
          </a:xfrm>
          <a:prstGeom prst="rect">
            <a:avLst/>
          </a:prstGeom>
          <a:noFill/>
          <a:ln w="9525">
            <a:noFill/>
            <a:miter lim="800000"/>
            <a:headEnd/>
            <a:tailEnd/>
          </a:ln>
        </p:spPr>
      </p:pic>
      <p:sp>
        <p:nvSpPr>
          <p:cNvPr id="8" name="Rectangle 7"/>
          <p:cNvSpPr/>
          <p:nvPr/>
        </p:nvSpPr>
        <p:spPr>
          <a:xfrm>
            <a:off x="1331640" y="5556584"/>
            <a:ext cx="6840760" cy="584775"/>
          </a:xfrm>
          <a:prstGeom prst="rect">
            <a:avLst/>
          </a:prstGeom>
        </p:spPr>
        <p:txBody>
          <a:bodyPr wrap="square">
            <a:spAutoFit/>
          </a:bodyPr>
          <a:lstStyle/>
          <a:p>
            <a:r>
              <a:rPr lang="en-US" sz="1600" dirty="0" smtClean="0"/>
              <a:t>153 high energy particle tracks flying through a telescope of half a million pixels in the WA97 experiment back in 1995</a:t>
            </a:r>
            <a:endParaRPr lang="en-US" sz="1600" dirty="0"/>
          </a:p>
        </p:txBody>
      </p:sp>
      <p:sp>
        <p:nvSpPr>
          <p:cNvPr id="6" name="Title 5"/>
          <p:cNvSpPr>
            <a:spLocks noGrp="1"/>
          </p:cNvSpPr>
          <p:nvPr>
            <p:ph type="title"/>
          </p:nvPr>
        </p:nvSpPr>
        <p:spPr/>
        <p:txBody>
          <a:bodyPr/>
          <a:lstStyle/>
          <a:p>
            <a:r>
              <a:rPr lang="en-US" dirty="0" smtClean="0"/>
              <a:t>Silicon pixel detectors (SPDs)</a:t>
            </a:r>
            <a:endParaRPr lang="en-US" dirty="0"/>
          </a:p>
        </p:txBody>
      </p:sp>
    </p:spTree>
    <p:extLst>
      <p:ext uri="{BB962C8B-B14F-4D97-AF65-F5344CB8AC3E}">
        <p14:creationId xmlns:p14="http://schemas.microsoft.com/office/powerpoint/2010/main" val="5815191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idx="1"/>
          </p:nvPr>
        </p:nvSpPr>
        <p:spPr>
          <a:xfrm>
            <a:off x="912813" y="1295400"/>
            <a:ext cx="5387379" cy="4800600"/>
          </a:xfrm>
        </p:spPr>
        <p:txBody>
          <a:bodyPr/>
          <a:lstStyle/>
          <a:p>
            <a:pPr defTabSz="1300163"/>
            <a:r>
              <a:rPr lang="en-US" sz="2000" dirty="0" err="1" smtClean="0">
                <a:solidFill>
                  <a:srgbClr val="FF0000"/>
                </a:solidFill>
                <a:ea typeface="ＭＳ Ｐゴシック"/>
                <a:cs typeface="ＭＳ Ｐゴシック"/>
              </a:rPr>
              <a:t>Medipix</a:t>
            </a:r>
            <a:r>
              <a:rPr lang="en-US" sz="2000" dirty="0" smtClean="0">
                <a:solidFill>
                  <a:srgbClr val="FF0000"/>
                </a:solidFill>
                <a:ea typeface="ＭＳ Ｐゴシック"/>
                <a:cs typeface="ＭＳ Ｐゴシック"/>
              </a:rPr>
              <a:t> 2 collaboration</a:t>
            </a:r>
          </a:p>
          <a:p>
            <a:pPr marL="342900" lvl="1" indent="-342900" defTabSz="1300163">
              <a:spcBef>
                <a:spcPct val="0"/>
              </a:spcBef>
              <a:buSzPct val="75000"/>
              <a:buNone/>
            </a:pPr>
            <a:r>
              <a:rPr lang="en-US" dirty="0" smtClean="0">
                <a:ea typeface="ＭＳ Ｐゴシック"/>
                <a:cs typeface="ＭＳ Ｐゴシック"/>
              </a:rPr>
              <a:t>    </a:t>
            </a:r>
            <a:r>
              <a:rPr lang="en-US" sz="2000" dirty="0" smtClean="0">
                <a:ea typeface="ＭＳ Ｐゴシック"/>
                <a:cs typeface="ＭＳ Ｐゴシック"/>
              </a:rPr>
              <a:t>17 institutes and labs</a:t>
            </a:r>
            <a:endParaRPr lang="en-US" sz="2000" dirty="0" smtClean="0">
              <a:solidFill>
                <a:srgbClr val="FF0000"/>
              </a:solidFill>
              <a:ea typeface="ＭＳ Ｐゴシック"/>
              <a:cs typeface="ＭＳ Ｐゴシック"/>
            </a:endParaRPr>
          </a:p>
          <a:p>
            <a:pPr marL="342900" lvl="1" indent="-342900" defTabSz="1300163">
              <a:spcBef>
                <a:spcPct val="0"/>
              </a:spcBef>
              <a:buSzPct val="75000"/>
              <a:buNone/>
            </a:pPr>
            <a:r>
              <a:rPr lang="en-US" sz="2000" dirty="0" smtClean="0">
                <a:ea typeface="ＭＳ Ｐゴシック"/>
              </a:rPr>
              <a:t>     </a:t>
            </a:r>
          </a:p>
          <a:p>
            <a:pPr marL="342900" lvl="1" indent="-342900" defTabSz="1300163">
              <a:spcBef>
                <a:spcPct val="0"/>
              </a:spcBef>
              <a:buSzPct val="75000"/>
              <a:buNone/>
            </a:pPr>
            <a:r>
              <a:rPr lang="en-US" sz="2000" dirty="0" smtClean="0">
                <a:ea typeface="ＭＳ Ｐゴシック"/>
              </a:rPr>
              <a:t>     </a:t>
            </a:r>
            <a:endParaRPr lang="en-US" sz="2000" dirty="0" smtClean="0"/>
          </a:p>
          <a:p>
            <a:pPr defTabSz="1300163">
              <a:spcBef>
                <a:spcPct val="0"/>
              </a:spcBef>
              <a:buFont typeface="Wingdings" pitchFamily="2" charset="2"/>
              <a:buNone/>
            </a:pPr>
            <a:r>
              <a:rPr lang="en-US" sz="2000" dirty="0" smtClean="0">
                <a:ea typeface="ＭＳ Ｐゴシック"/>
                <a:cs typeface="ＭＳ Ｐゴシック"/>
              </a:rPr>
              <a:t> </a:t>
            </a:r>
            <a:endParaRPr lang="en-US" sz="4200" dirty="0" smtClean="0">
              <a:ea typeface="ＭＳ Ｐゴシック"/>
              <a:cs typeface="ＭＳ Ｐゴシック"/>
            </a:endParaRPr>
          </a:p>
          <a:p>
            <a:pPr defTabSz="1300163">
              <a:spcBef>
                <a:spcPct val="0"/>
              </a:spcBef>
              <a:buFont typeface="Wingdings" pitchFamily="2" charset="2"/>
              <a:buNone/>
            </a:pPr>
            <a:endParaRPr lang="en-US" dirty="0" smtClean="0">
              <a:ea typeface="ＭＳ Ｐゴシック"/>
              <a:cs typeface="ＭＳ Ｐゴシック"/>
            </a:endParaRPr>
          </a:p>
        </p:txBody>
      </p:sp>
      <p:pic>
        <p:nvPicPr>
          <p:cNvPr id="6145" name="Picture 1" descr="Medipix logo, click to enlarge"/>
          <p:cNvPicPr>
            <a:picLocks noChangeAspect="1" noChangeArrowheads="1"/>
          </p:cNvPicPr>
          <p:nvPr/>
        </p:nvPicPr>
        <p:blipFill>
          <a:blip r:embed="rId2" cstate="print"/>
          <a:srcRect/>
          <a:stretch>
            <a:fillRect/>
          </a:stretch>
        </p:blipFill>
        <p:spPr bwMode="auto">
          <a:xfrm>
            <a:off x="7919864" y="0"/>
            <a:ext cx="1224136" cy="1224136"/>
          </a:xfrm>
          <a:prstGeom prst="rect">
            <a:avLst/>
          </a:prstGeom>
          <a:noFill/>
        </p:spPr>
      </p:pic>
      <p:pic>
        <p:nvPicPr>
          <p:cNvPr id="9" name="Picture 3"/>
          <p:cNvPicPr>
            <a:picLocks noChangeAspect="1" noChangeArrowheads="1"/>
          </p:cNvPicPr>
          <p:nvPr/>
        </p:nvPicPr>
        <p:blipFill>
          <a:blip r:embed="rId3" cstate="print"/>
          <a:srcRect/>
          <a:stretch>
            <a:fillRect/>
          </a:stretch>
        </p:blipFill>
        <p:spPr bwMode="auto">
          <a:xfrm>
            <a:off x="1043608" y="2204864"/>
            <a:ext cx="7272808" cy="4025313"/>
          </a:xfrm>
          <a:prstGeom prst="rect">
            <a:avLst/>
          </a:prstGeom>
          <a:noFill/>
          <a:ln w="9525">
            <a:noFill/>
            <a:miter lim="800000"/>
            <a:headEnd/>
            <a:tailEnd/>
          </a:ln>
        </p:spPr>
      </p:pic>
      <p:sp>
        <p:nvSpPr>
          <p:cNvPr id="6" name="Title 5"/>
          <p:cNvSpPr>
            <a:spLocks noGrp="1"/>
          </p:cNvSpPr>
          <p:nvPr>
            <p:ph type="title"/>
          </p:nvPr>
        </p:nvSpPr>
        <p:spPr/>
        <p:txBody>
          <a:bodyPr/>
          <a:lstStyle/>
          <a:p>
            <a:r>
              <a:rPr lang="en-US" dirty="0" err="1" smtClean="0"/>
              <a:t>Medipix</a:t>
            </a:r>
            <a:endParaRPr lang="en-US" dirty="0"/>
          </a:p>
        </p:txBody>
      </p:sp>
    </p:spTree>
    <p:extLst>
      <p:ext uri="{BB962C8B-B14F-4D97-AF65-F5344CB8AC3E}">
        <p14:creationId xmlns:p14="http://schemas.microsoft.com/office/powerpoint/2010/main" val="78090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Medipix logo, click to enlarge"/>
          <p:cNvPicPr>
            <a:picLocks noChangeAspect="1" noChangeArrowheads="1"/>
          </p:cNvPicPr>
          <p:nvPr/>
        </p:nvPicPr>
        <p:blipFill>
          <a:blip r:embed="rId2" cstate="print"/>
          <a:srcRect/>
          <a:stretch>
            <a:fillRect/>
          </a:stretch>
        </p:blipFill>
        <p:spPr bwMode="auto">
          <a:xfrm>
            <a:off x="7919864" y="0"/>
            <a:ext cx="1224136" cy="1224136"/>
          </a:xfrm>
          <a:prstGeom prst="rect">
            <a:avLst/>
          </a:prstGeom>
          <a:noFill/>
        </p:spPr>
      </p:pic>
      <p:sp>
        <p:nvSpPr>
          <p:cNvPr id="6" name="Title 5"/>
          <p:cNvSpPr>
            <a:spLocks noGrp="1"/>
          </p:cNvSpPr>
          <p:nvPr>
            <p:ph type="title"/>
          </p:nvPr>
        </p:nvSpPr>
        <p:spPr/>
        <p:txBody>
          <a:bodyPr/>
          <a:lstStyle/>
          <a:p>
            <a:r>
              <a:rPr lang="en-US" dirty="0" err="1" smtClean="0"/>
              <a:t>Medipix</a:t>
            </a:r>
            <a:endParaRPr lang="en-US" dirty="0"/>
          </a:p>
        </p:txBody>
      </p:sp>
      <p:sp>
        <p:nvSpPr>
          <p:cNvPr id="7" name="Content Placeholder 6"/>
          <p:cNvSpPr>
            <a:spLocks noGrp="1"/>
          </p:cNvSpPr>
          <p:nvPr>
            <p:ph idx="1"/>
          </p:nvPr>
        </p:nvSpPr>
        <p:spPr>
          <a:xfrm>
            <a:off x="912813" y="1295400"/>
            <a:ext cx="7331595" cy="4800600"/>
          </a:xfrm>
        </p:spPr>
        <p:txBody>
          <a:bodyPr>
            <a:normAutofit lnSpcReduction="10000"/>
          </a:bodyPr>
          <a:lstStyle/>
          <a:p>
            <a:r>
              <a:rPr lang="en-US" dirty="0" smtClean="0"/>
              <a:t>A family of single photon counting integrated circuits used in Hybrid Silicon Pixel Detectors</a:t>
            </a:r>
          </a:p>
          <a:p>
            <a:r>
              <a:rPr lang="en-US" dirty="0" smtClean="0"/>
              <a:t>The </a:t>
            </a:r>
            <a:r>
              <a:rPr lang="en-US" dirty="0" err="1" smtClean="0"/>
              <a:t>Medipix</a:t>
            </a:r>
            <a:r>
              <a:rPr lang="en-US" dirty="0" smtClean="0"/>
              <a:t> collaborations (close to 20 institutes) contributed to the development and dissemination of the technology</a:t>
            </a:r>
          </a:p>
          <a:p>
            <a:r>
              <a:rPr lang="en-US" dirty="0" smtClean="0"/>
              <a:t>A good example of how (fundamental) science fosters innovation which can be transferred to society… and back!</a:t>
            </a:r>
            <a:endParaRPr lang="en-US" dirty="0"/>
          </a:p>
        </p:txBody>
      </p:sp>
    </p:spTree>
    <p:extLst>
      <p:ext uri="{BB962C8B-B14F-4D97-AF65-F5344CB8AC3E}">
        <p14:creationId xmlns:p14="http://schemas.microsoft.com/office/powerpoint/2010/main" val="78090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cern.ch\dfs\Users\c\cparrine\Documents\My Pictures\MARS.jpg"/>
          <p:cNvPicPr>
            <a:picLocks noChangeAspect="1" noChangeArrowheads="1"/>
          </p:cNvPicPr>
          <p:nvPr/>
        </p:nvPicPr>
        <p:blipFill>
          <a:blip r:embed="rId3" cstate="print"/>
          <a:srcRect/>
          <a:stretch>
            <a:fillRect/>
          </a:stretch>
        </p:blipFill>
        <p:spPr bwMode="auto">
          <a:xfrm>
            <a:off x="1547664" y="2034888"/>
            <a:ext cx="6192688" cy="3709746"/>
          </a:xfrm>
          <a:prstGeom prst="rect">
            <a:avLst/>
          </a:prstGeom>
          <a:noFill/>
        </p:spPr>
      </p:pic>
      <p:sp>
        <p:nvSpPr>
          <p:cNvPr id="21" name="Rectangle 3"/>
          <p:cNvSpPr txBox="1">
            <a:spLocks noChangeArrowheads="1"/>
          </p:cNvSpPr>
          <p:nvPr/>
        </p:nvSpPr>
        <p:spPr bwMode="auto">
          <a:xfrm>
            <a:off x="1115616" y="5635288"/>
            <a:ext cx="5366400" cy="6343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514350" indent="-514350" algn="just" eaLnBrk="1" hangingPunct="1">
              <a:spcBef>
                <a:spcPct val="20000"/>
              </a:spcBef>
              <a:defRPr/>
            </a:pPr>
            <a:r>
              <a:rPr lang="en-US" sz="2800" kern="0" dirty="0" smtClean="0">
                <a:latin typeface="Verdana" pitchFamily="34" charset="0"/>
              </a:rPr>
              <a:t>		</a:t>
            </a:r>
            <a:r>
              <a:rPr lang="en-US" sz="1400" kern="0" dirty="0" smtClean="0">
                <a:latin typeface="Verdana" pitchFamily="34" charset="0"/>
              </a:rPr>
              <a:t>(courtesy of </a:t>
            </a:r>
            <a:r>
              <a:rPr lang="en-GB" sz="1400" dirty="0" smtClean="0"/>
              <a:t>MARS </a:t>
            </a:r>
            <a:r>
              <a:rPr lang="en-GB" sz="1400" dirty="0" err="1" smtClean="0"/>
              <a:t>Bioimaging</a:t>
            </a:r>
            <a:r>
              <a:rPr lang="en-GB" sz="1400" dirty="0" smtClean="0"/>
              <a:t> Ltd</a:t>
            </a:r>
            <a:r>
              <a:rPr lang="en-US" sz="1400" kern="0" dirty="0" smtClean="0">
                <a:latin typeface="Verdana" pitchFamily="34" charset="0"/>
              </a:rPr>
              <a:t>) </a:t>
            </a:r>
          </a:p>
          <a:p>
            <a:pPr marL="514350" marR="0" lvl="0" indent="-514350" algn="just" defTabSz="914400" rtl="0" eaLnBrk="1" fontAlgn="base" latinLnBrk="0" hangingPunct="1">
              <a:lnSpc>
                <a:spcPct val="100000"/>
              </a:lnSpc>
              <a:spcBef>
                <a:spcPct val="20000"/>
              </a:spcBef>
              <a:spcAft>
                <a:spcPct val="0"/>
              </a:spcAft>
              <a:buClrTx/>
              <a:buSzTx/>
              <a:buFont typeface="Wingdings" pitchFamily="2" charset="2"/>
              <a:buChar char="Ø"/>
              <a:tabLst/>
              <a:defRPr/>
            </a:pPr>
            <a:endParaRPr kumimoji="0" lang="en-US" sz="1600" b="0" i="0" u="none" strike="noStrike" kern="0" cap="none" spc="0" normalizeH="0" baseline="0" noProof="0" dirty="0" smtClean="0">
              <a:ln>
                <a:noFill/>
              </a:ln>
              <a:solidFill>
                <a:srgbClr val="000000"/>
              </a:solidFill>
              <a:effectLst/>
              <a:uLnTx/>
              <a:uFillTx/>
              <a:latin typeface="Verdana" pitchFamily="34" charset="0"/>
              <a:ea typeface="+mn-ea"/>
              <a:cs typeface="+mn-cs"/>
            </a:endParaRPr>
          </a:p>
        </p:txBody>
      </p:sp>
      <p:sp>
        <p:nvSpPr>
          <p:cNvPr id="11" name="Rectangle 3"/>
          <p:cNvSpPr>
            <a:spLocks noGrp="1" noChangeArrowheads="1"/>
          </p:cNvSpPr>
          <p:nvPr>
            <p:ph idx="1"/>
          </p:nvPr>
        </p:nvSpPr>
        <p:spPr>
          <a:xfrm>
            <a:off x="323528" y="1242800"/>
            <a:ext cx="7773987" cy="3960440"/>
          </a:xfrm>
        </p:spPr>
        <p:txBody>
          <a:bodyPr/>
          <a:lstStyle/>
          <a:p>
            <a:pPr defTabSz="1300163"/>
            <a:r>
              <a:rPr lang="en-US" sz="2000" dirty="0" smtClean="0">
                <a:solidFill>
                  <a:srgbClr val="FF0000"/>
                </a:solidFill>
                <a:ea typeface="ＭＳ Ｐゴシック"/>
                <a:cs typeface="ＭＳ Ｐゴシック"/>
              </a:rPr>
              <a:t>MARS project </a:t>
            </a:r>
          </a:p>
          <a:p>
            <a:pPr lvl="1" defTabSz="1300163">
              <a:buNone/>
            </a:pPr>
            <a:r>
              <a:rPr lang="en-US" sz="1600" dirty="0" smtClean="0">
                <a:solidFill>
                  <a:srgbClr val="000000"/>
                </a:solidFill>
                <a:latin typeface="Verdana" pitchFamily="34" charset="0"/>
              </a:rPr>
              <a:t>    </a:t>
            </a:r>
            <a:r>
              <a:rPr lang="en-US" sz="1600" dirty="0" err="1" smtClean="0">
                <a:solidFill>
                  <a:srgbClr val="000000"/>
                </a:solidFill>
                <a:latin typeface="Verdana" pitchFamily="34" charset="0"/>
              </a:rPr>
              <a:t>Colour</a:t>
            </a:r>
            <a:r>
              <a:rPr lang="en-US" sz="1600" dirty="0" smtClean="0">
                <a:solidFill>
                  <a:srgbClr val="000000"/>
                </a:solidFill>
                <a:latin typeface="Verdana" pitchFamily="34" charset="0"/>
              </a:rPr>
              <a:t> CT X-ray scanner based on the </a:t>
            </a:r>
            <a:r>
              <a:rPr lang="en-US" sz="1600" dirty="0" err="1" smtClean="0">
                <a:solidFill>
                  <a:srgbClr val="000000"/>
                </a:solidFill>
                <a:latin typeface="Verdana" pitchFamily="34" charset="0"/>
              </a:rPr>
              <a:t>Medipix</a:t>
            </a:r>
            <a:r>
              <a:rPr lang="en-US" sz="1600" dirty="0" smtClean="0">
                <a:solidFill>
                  <a:srgbClr val="000000"/>
                </a:solidFill>
                <a:latin typeface="Verdana" pitchFamily="34" charset="0"/>
              </a:rPr>
              <a:t> technology</a:t>
            </a:r>
            <a:endParaRPr lang="en-US" sz="1600" dirty="0" smtClean="0">
              <a:ea typeface="ＭＳ Ｐゴシック"/>
              <a:cs typeface="ＭＳ Ｐゴシック"/>
            </a:endParaRPr>
          </a:p>
          <a:p>
            <a:pPr defTabSz="1300163">
              <a:spcBef>
                <a:spcPct val="0"/>
              </a:spcBef>
              <a:buFont typeface="Wingdings" pitchFamily="2" charset="2"/>
              <a:buNone/>
            </a:pPr>
            <a:r>
              <a:rPr lang="en-US" sz="1800" dirty="0" smtClean="0">
                <a:ea typeface="ＭＳ Ｐゴシック"/>
                <a:cs typeface="ＭＳ Ｐゴシック"/>
              </a:rPr>
              <a:t> </a:t>
            </a:r>
          </a:p>
          <a:p>
            <a:pPr defTabSz="1300163">
              <a:spcBef>
                <a:spcPct val="0"/>
              </a:spcBef>
            </a:pPr>
            <a:endParaRPr lang="en-US" sz="4200" dirty="0" smtClean="0">
              <a:ea typeface="ＭＳ Ｐゴシック"/>
              <a:cs typeface="ＭＳ Ｐゴシック"/>
            </a:endParaRPr>
          </a:p>
        </p:txBody>
      </p:sp>
      <p:sp>
        <p:nvSpPr>
          <p:cNvPr id="7" name="Title 6"/>
          <p:cNvSpPr>
            <a:spLocks noGrp="1"/>
          </p:cNvSpPr>
          <p:nvPr>
            <p:ph type="title"/>
          </p:nvPr>
        </p:nvSpPr>
        <p:spPr>
          <a:xfrm>
            <a:off x="683568" y="188640"/>
            <a:ext cx="7815262" cy="762000"/>
          </a:xfrm>
        </p:spPr>
        <p:txBody>
          <a:bodyPr>
            <a:normAutofit fontScale="90000"/>
          </a:bodyPr>
          <a:lstStyle/>
          <a:p>
            <a:r>
              <a:rPr lang="en-US" dirty="0" smtClean="0"/>
              <a:t>Application: Medical imaging</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a:xfrm>
            <a:off x="457200" y="1227638"/>
            <a:ext cx="8226854" cy="4667421"/>
          </a:xfrm>
        </p:spPr>
        <p:txBody>
          <a:bodyPr/>
          <a:lstStyle/>
          <a:p>
            <a:pPr defTabSz="1300163"/>
            <a:r>
              <a:rPr lang="en-US" sz="2000" dirty="0" smtClean="0">
                <a:solidFill>
                  <a:srgbClr val="FF0000"/>
                </a:solidFill>
              </a:rPr>
              <a:t>Partnership and license agreements </a:t>
            </a:r>
            <a:r>
              <a:rPr lang="en-US" sz="2000" dirty="0" smtClean="0"/>
              <a:t>with a company to build a X-ray </a:t>
            </a:r>
            <a:r>
              <a:rPr lang="en-US" sz="2000" dirty="0" err="1" smtClean="0"/>
              <a:t>diffractometer</a:t>
            </a:r>
            <a:endParaRPr lang="en-US" sz="2000" dirty="0" smtClean="0"/>
          </a:p>
          <a:p>
            <a:pPr defTabSz="1300163">
              <a:buNone/>
            </a:pPr>
            <a:endParaRPr lang="en-US" sz="2000" dirty="0" smtClean="0"/>
          </a:p>
        </p:txBody>
      </p:sp>
      <p:pic>
        <p:nvPicPr>
          <p:cNvPr id="10" name="Picture 5" descr="PN5395_05"/>
          <p:cNvPicPr>
            <a:picLocks noChangeAspect="1" noChangeArrowheads="1"/>
          </p:cNvPicPr>
          <p:nvPr/>
        </p:nvPicPr>
        <p:blipFill>
          <a:blip r:embed="rId2" cstate="print"/>
          <a:srcRect/>
          <a:stretch>
            <a:fillRect/>
          </a:stretch>
        </p:blipFill>
        <p:spPr bwMode="auto">
          <a:xfrm>
            <a:off x="2411760" y="2034888"/>
            <a:ext cx="4354511" cy="3888432"/>
          </a:xfrm>
          <a:prstGeom prst="rect">
            <a:avLst/>
          </a:prstGeom>
          <a:noFill/>
          <a:ln w="9525">
            <a:noFill/>
            <a:miter lim="800000"/>
            <a:headEnd/>
            <a:tailEnd/>
          </a:ln>
        </p:spPr>
      </p:pic>
      <p:sp>
        <p:nvSpPr>
          <p:cNvPr id="5" name="Title 4"/>
          <p:cNvSpPr>
            <a:spLocks noGrp="1"/>
          </p:cNvSpPr>
          <p:nvPr>
            <p:ph type="title"/>
          </p:nvPr>
        </p:nvSpPr>
        <p:spPr>
          <a:xfrm>
            <a:off x="871538" y="146720"/>
            <a:ext cx="7815262" cy="762000"/>
          </a:xfrm>
        </p:spPr>
        <p:txBody>
          <a:bodyPr>
            <a:normAutofit fontScale="90000"/>
          </a:bodyPr>
          <a:lstStyle/>
          <a:p>
            <a:r>
              <a:rPr lang="en-US" dirty="0" smtClean="0"/>
              <a:t>Application: Material analysis</a:t>
            </a:r>
            <a:endParaRPr lang="en-US" dirty="0"/>
          </a:p>
        </p:txBody>
      </p:sp>
    </p:spTree>
    <p:extLst>
      <p:ext uri="{BB962C8B-B14F-4D97-AF65-F5344CB8AC3E}">
        <p14:creationId xmlns:p14="http://schemas.microsoft.com/office/powerpoint/2010/main" val="22970128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ways of dissemination</a:t>
            </a:r>
            <a:endParaRPr lang="en-US" dirty="0"/>
          </a:p>
        </p:txBody>
      </p:sp>
      <p:sp>
        <p:nvSpPr>
          <p:cNvPr id="3" name="Content Placeholder 2"/>
          <p:cNvSpPr>
            <a:spLocks noGrp="1"/>
          </p:cNvSpPr>
          <p:nvPr>
            <p:ph idx="1"/>
          </p:nvPr>
        </p:nvSpPr>
        <p:spPr>
          <a:xfrm>
            <a:off x="827584" y="1295400"/>
            <a:ext cx="7773987" cy="4800600"/>
          </a:xfrm>
        </p:spPr>
        <p:txBody>
          <a:bodyPr/>
          <a:lstStyle/>
          <a:p>
            <a:r>
              <a:rPr lang="en-US" dirty="0" smtClean="0"/>
              <a:t>The Technology Transfer process:</a:t>
            </a:r>
            <a:br>
              <a:rPr lang="en-US" dirty="0" smtClean="0"/>
            </a:br>
            <a:r>
              <a:rPr lang="en-US" sz="2000" dirty="0" smtClean="0"/>
              <a:t/>
            </a:r>
            <a:br>
              <a:rPr lang="en-US" sz="2000" dirty="0" smtClean="0"/>
            </a:br>
            <a:r>
              <a:rPr lang="en-US" sz="2000" i="1" dirty="0" smtClean="0"/>
              <a:t>invention disclosure </a:t>
            </a:r>
            <a:r>
              <a:rPr lang="en-US" sz="2000" i="1" dirty="0" smtClean="0">
                <a:sym typeface="Wingdings" pitchFamily="2" charset="2"/>
              </a:rPr>
              <a:t> </a:t>
            </a:r>
            <a:r>
              <a:rPr lang="en-US" sz="2000" i="1" dirty="0" smtClean="0"/>
              <a:t>IP protection </a:t>
            </a:r>
            <a:r>
              <a:rPr lang="en-US" sz="2000" i="1" dirty="0" smtClean="0">
                <a:sym typeface="Wingdings" pitchFamily="2" charset="2"/>
              </a:rPr>
              <a:t> </a:t>
            </a:r>
            <a:r>
              <a:rPr lang="en-US" sz="2000" i="1" dirty="0" smtClean="0"/>
              <a:t>license to a company</a:t>
            </a:r>
            <a:br>
              <a:rPr lang="en-US" sz="2000" i="1" dirty="0" smtClean="0"/>
            </a:br>
            <a:r>
              <a:rPr lang="en-US" sz="2000" dirty="0" smtClean="0"/>
              <a:t/>
            </a:r>
            <a:br>
              <a:rPr lang="en-US" sz="2000" dirty="0" smtClean="0"/>
            </a:br>
            <a:r>
              <a:rPr lang="en-US" dirty="0" smtClean="0"/>
              <a:t>is difficult, especially for the world of particle physics. Collaborative R&amp;D (with industry and other research institutes) is key for a successful transfer.</a:t>
            </a:r>
          </a:p>
          <a:p>
            <a:r>
              <a:rPr lang="en-US" dirty="0" smtClean="0"/>
              <a:t>Other ways of dissemination are also very important for the Organization</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52400"/>
            <a:ext cx="7203670" cy="762000"/>
          </a:xfrm>
        </p:spPr>
        <p:txBody>
          <a:bodyPr>
            <a:noAutofit/>
          </a:bodyPr>
          <a:lstStyle/>
          <a:p>
            <a:r>
              <a:rPr lang="fr-CH" dirty="0" smtClean="0"/>
              <a:t>CERN Technologies</a:t>
            </a:r>
            <a:endParaRPr lang="en-GB" dirty="0"/>
          </a:p>
        </p:txBody>
      </p:sp>
      <p:sp>
        <p:nvSpPr>
          <p:cNvPr id="3" name="Content Placeholder 2"/>
          <p:cNvSpPr>
            <a:spLocks noGrp="1"/>
          </p:cNvSpPr>
          <p:nvPr>
            <p:ph idx="1"/>
          </p:nvPr>
        </p:nvSpPr>
        <p:spPr>
          <a:xfrm>
            <a:off x="470421" y="1196752"/>
            <a:ext cx="7773987" cy="490526"/>
          </a:xfrm>
        </p:spPr>
        <p:txBody>
          <a:bodyPr>
            <a:normAutofit fontScale="92500" lnSpcReduction="10000"/>
          </a:bodyPr>
          <a:lstStyle/>
          <a:p>
            <a:pPr>
              <a:buNone/>
            </a:pPr>
            <a:r>
              <a:rPr lang="fr-CH" dirty="0" smtClean="0"/>
              <a:t>CERN </a:t>
            </a:r>
            <a:r>
              <a:rPr lang="fr-CH" dirty="0" err="1" smtClean="0"/>
              <a:t>innovates</a:t>
            </a:r>
            <a:r>
              <a:rPr lang="fr-CH" dirty="0" smtClean="0"/>
              <a:t> in </a:t>
            </a:r>
            <a:r>
              <a:rPr lang="fr-CH" dirty="0" err="1" smtClean="0"/>
              <a:t>three</a:t>
            </a:r>
            <a:r>
              <a:rPr lang="fr-CH" dirty="0" smtClean="0"/>
              <a:t> areas</a:t>
            </a:r>
          </a:p>
        </p:txBody>
      </p:sp>
      <p:pic>
        <p:nvPicPr>
          <p:cNvPr id="6" name="Picture 2" descr="Capture-003924web"/>
          <p:cNvPicPr>
            <a:picLocks noChangeAspect="1" noChangeArrowheads="1"/>
          </p:cNvPicPr>
          <p:nvPr/>
        </p:nvPicPr>
        <p:blipFill>
          <a:blip r:embed="rId3" cstate="print"/>
          <a:srcRect/>
          <a:stretch>
            <a:fillRect/>
          </a:stretch>
        </p:blipFill>
        <p:spPr bwMode="auto">
          <a:xfrm>
            <a:off x="473917" y="2643182"/>
            <a:ext cx="1975169" cy="1357322"/>
          </a:xfrm>
          <a:prstGeom prst="rect">
            <a:avLst/>
          </a:prstGeom>
          <a:noFill/>
          <a:ln w="9525">
            <a:noFill/>
            <a:miter lim="800000"/>
            <a:headEnd/>
            <a:tailEnd/>
          </a:ln>
        </p:spPr>
      </p:pic>
      <p:pic>
        <p:nvPicPr>
          <p:cNvPr id="7" name="Picture 9"/>
          <p:cNvPicPr>
            <a:picLocks noChangeAspect="1" noChangeArrowheads="1"/>
          </p:cNvPicPr>
          <p:nvPr/>
        </p:nvPicPr>
        <p:blipFill>
          <a:blip r:embed="rId4" cstate="print"/>
          <a:srcRect/>
          <a:stretch>
            <a:fillRect/>
          </a:stretch>
        </p:blipFill>
        <p:spPr bwMode="auto">
          <a:xfrm>
            <a:off x="6836718" y="2357430"/>
            <a:ext cx="2066827" cy="1214446"/>
          </a:xfrm>
          <a:prstGeom prst="rect">
            <a:avLst/>
          </a:prstGeom>
          <a:noFill/>
          <a:ln w="9525">
            <a:noFill/>
            <a:miter lim="800000"/>
            <a:headEnd/>
            <a:tailEnd/>
          </a:ln>
        </p:spPr>
      </p:pic>
      <p:pic>
        <p:nvPicPr>
          <p:cNvPr id="8" name="Picture 8" descr="grid-small"/>
          <p:cNvPicPr>
            <a:picLocks noChangeAspect="1" noChangeArrowheads="1"/>
          </p:cNvPicPr>
          <p:nvPr/>
        </p:nvPicPr>
        <p:blipFill>
          <a:blip r:embed="rId5" cstate="print">
            <a:lum bright="42000" contrast="-52000"/>
          </a:blip>
          <a:srcRect/>
          <a:stretch>
            <a:fillRect/>
          </a:stretch>
        </p:blipFill>
        <p:spPr bwMode="auto">
          <a:xfrm>
            <a:off x="6000760" y="5000636"/>
            <a:ext cx="1929003" cy="1156828"/>
          </a:xfrm>
          <a:prstGeom prst="rect">
            <a:avLst/>
          </a:prstGeom>
          <a:noFill/>
          <a:ln w="9525">
            <a:noFill/>
            <a:miter lim="800000"/>
            <a:headEnd/>
            <a:tailEnd/>
          </a:ln>
        </p:spPr>
      </p:pic>
      <p:pic>
        <p:nvPicPr>
          <p:cNvPr id="9" name="Picture 11" descr="Vue d'ensemble LHC"/>
          <p:cNvPicPr>
            <a:picLocks noChangeAspect="1" noChangeArrowheads="1"/>
          </p:cNvPicPr>
          <p:nvPr/>
        </p:nvPicPr>
        <p:blipFill>
          <a:blip r:embed="rId6" cstate="print"/>
          <a:srcRect/>
          <a:stretch>
            <a:fillRect/>
          </a:stretch>
        </p:blipFill>
        <p:spPr bwMode="auto">
          <a:xfrm>
            <a:off x="2857488" y="2000240"/>
            <a:ext cx="3500462" cy="2635070"/>
          </a:xfrm>
          <a:prstGeom prst="rect">
            <a:avLst/>
          </a:prstGeom>
          <a:noFill/>
          <a:ln w="9525">
            <a:noFill/>
            <a:miter lim="800000"/>
            <a:headEnd/>
            <a:tailEnd/>
          </a:ln>
        </p:spPr>
      </p:pic>
      <p:sp>
        <p:nvSpPr>
          <p:cNvPr id="10" name="TextBox 9"/>
          <p:cNvSpPr txBox="1"/>
          <p:nvPr/>
        </p:nvSpPr>
        <p:spPr>
          <a:xfrm>
            <a:off x="505633" y="1785926"/>
            <a:ext cx="1851789" cy="707886"/>
          </a:xfrm>
          <a:prstGeom prst="rect">
            <a:avLst/>
          </a:prstGeom>
          <a:solidFill>
            <a:srgbClr val="FFFFCC"/>
          </a:solidFill>
          <a:ln>
            <a:solidFill>
              <a:schemeClr val="tx2">
                <a:lumMod val="60000"/>
                <a:lumOff val="40000"/>
              </a:schemeClr>
            </a:solidFill>
          </a:ln>
        </p:spPr>
        <p:txBody>
          <a:bodyPr wrap="none" rtlCol="0">
            <a:spAutoFit/>
          </a:bodyPr>
          <a:lstStyle/>
          <a:p>
            <a:r>
              <a:rPr lang="fr-CH" sz="2000" dirty="0" err="1" smtClean="0">
                <a:solidFill>
                  <a:srgbClr val="FF0000"/>
                </a:solidFill>
              </a:rPr>
              <a:t>Accelerating</a:t>
            </a:r>
            <a:r>
              <a:rPr lang="fr-CH" sz="2000" dirty="0" smtClean="0"/>
              <a:t> </a:t>
            </a:r>
          </a:p>
          <a:p>
            <a:r>
              <a:rPr lang="fr-CH" sz="2000" dirty="0" err="1" smtClean="0"/>
              <a:t>particle</a:t>
            </a:r>
            <a:r>
              <a:rPr lang="fr-CH" sz="2000" dirty="0" smtClean="0"/>
              <a:t> </a:t>
            </a:r>
            <a:r>
              <a:rPr lang="fr-CH" sz="2000" dirty="0" err="1" smtClean="0"/>
              <a:t>beams</a:t>
            </a:r>
            <a:endParaRPr lang="en-GB" sz="2000" dirty="0"/>
          </a:p>
        </p:txBody>
      </p:sp>
      <p:sp>
        <p:nvSpPr>
          <p:cNvPr id="11" name="TextBox 10"/>
          <p:cNvSpPr txBox="1"/>
          <p:nvPr/>
        </p:nvSpPr>
        <p:spPr>
          <a:xfrm>
            <a:off x="7143768" y="1571612"/>
            <a:ext cx="1338828" cy="707886"/>
          </a:xfrm>
          <a:prstGeom prst="rect">
            <a:avLst/>
          </a:prstGeom>
          <a:solidFill>
            <a:srgbClr val="FFFFCC"/>
          </a:solidFill>
          <a:ln>
            <a:solidFill>
              <a:schemeClr val="tx2">
                <a:lumMod val="60000"/>
                <a:lumOff val="40000"/>
              </a:schemeClr>
            </a:solidFill>
          </a:ln>
        </p:spPr>
        <p:txBody>
          <a:bodyPr wrap="none" rtlCol="0">
            <a:spAutoFit/>
          </a:bodyPr>
          <a:lstStyle/>
          <a:p>
            <a:r>
              <a:rPr lang="fr-CH" sz="2000" dirty="0" err="1" smtClean="0">
                <a:solidFill>
                  <a:srgbClr val="FF0000"/>
                </a:solidFill>
              </a:rPr>
              <a:t>Detecting</a:t>
            </a:r>
            <a:r>
              <a:rPr lang="fr-CH" sz="2000" dirty="0" smtClean="0"/>
              <a:t> </a:t>
            </a:r>
          </a:p>
          <a:p>
            <a:r>
              <a:rPr lang="fr-CH" sz="2000" dirty="0" err="1" smtClean="0"/>
              <a:t>particles</a:t>
            </a:r>
            <a:endParaRPr lang="en-GB" sz="2000" dirty="0"/>
          </a:p>
        </p:txBody>
      </p:sp>
      <p:sp>
        <p:nvSpPr>
          <p:cNvPr id="12" name="TextBox 11"/>
          <p:cNvSpPr txBox="1"/>
          <p:nvPr/>
        </p:nvSpPr>
        <p:spPr>
          <a:xfrm>
            <a:off x="2357422" y="5500702"/>
            <a:ext cx="3502882" cy="400110"/>
          </a:xfrm>
          <a:prstGeom prst="rect">
            <a:avLst/>
          </a:prstGeom>
          <a:solidFill>
            <a:srgbClr val="FFFFCC"/>
          </a:solidFill>
          <a:ln>
            <a:solidFill>
              <a:schemeClr val="tx2">
                <a:lumMod val="60000"/>
                <a:lumOff val="40000"/>
              </a:schemeClr>
            </a:solidFill>
          </a:ln>
        </p:spPr>
        <p:txBody>
          <a:bodyPr wrap="none" rtlCol="0">
            <a:spAutoFit/>
          </a:bodyPr>
          <a:lstStyle/>
          <a:p>
            <a:r>
              <a:rPr lang="fr-CH" sz="2000" dirty="0" smtClean="0"/>
              <a:t>Large-</a:t>
            </a:r>
            <a:r>
              <a:rPr lang="fr-CH" sz="2000" dirty="0" err="1" smtClean="0"/>
              <a:t>scale</a:t>
            </a:r>
            <a:r>
              <a:rPr lang="fr-CH" sz="2000" dirty="0" smtClean="0"/>
              <a:t> </a:t>
            </a:r>
            <a:r>
              <a:rPr lang="fr-CH" sz="2000" dirty="0" err="1" smtClean="0">
                <a:solidFill>
                  <a:srgbClr val="FF0000"/>
                </a:solidFill>
              </a:rPr>
              <a:t>computing</a:t>
            </a:r>
            <a:r>
              <a:rPr lang="fr-CH" sz="2000" dirty="0" smtClean="0"/>
              <a:t> (</a:t>
            </a:r>
            <a:r>
              <a:rPr lang="fr-CH" sz="2000" dirty="0" err="1" smtClean="0"/>
              <a:t>Grid</a:t>
            </a:r>
            <a:r>
              <a:rPr lang="fr-CH" sz="2000" dirty="0" smtClean="0"/>
              <a:t>)</a:t>
            </a:r>
            <a:endParaRPr lang="en-GB" sz="2000" dirty="0"/>
          </a:p>
        </p:txBody>
      </p:sp>
      <p:cxnSp>
        <p:nvCxnSpPr>
          <p:cNvPr id="14" name="Shape 13"/>
          <p:cNvCxnSpPr>
            <a:endCxn id="6" idx="3"/>
          </p:cNvCxnSpPr>
          <p:nvPr/>
        </p:nvCxnSpPr>
        <p:spPr bwMode="auto">
          <a:xfrm rot="10800000">
            <a:off x="2449086" y="3321844"/>
            <a:ext cx="979906" cy="678661"/>
          </a:xfrm>
          <a:prstGeom prst="curvedConnector3">
            <a:avLst>
              <a:gd name="adj1" fmla="val 50000"/>
            </a:avLst>
          </a:prstGeom>
          <a:solidFill>
            <a:schemeClr val="accent1"/>
          </a:solidFill>
          <a:ln w="25400" cap="flat" cmpd="sng" algn="ctr">
            <a:solidFill>
              <a:srgbClr val="FF0000"/>
            </a:solidFill>
            <a:prstDash val="solid"/>
            <a:round/>
            <a:headEnd type="none" w="med" len="med"/>
            <a:tailEnd type="arrow"/>
          </a:ln>
          <a:effectLst/>
        </p:spPr>
      </p:cxnSp>
      <p:cxnSp>
        <p:nvCxnSpPr>
          <p:cNvPr id="15" name="Shape 14"/>
          <p:cNvCxnSpPr>
            <a:endCxn id="7" idx="1"/>
          </p:cNvCxnSpPr>
          <p:nvPr/>
        </p:nvCxnSpPr>
        <p:spPr bwMode="auto">
          <a:xfrm flipV="1">
            <a:off x="5572132" y="2964653"/>
            <a:ext cx="1264586" cy="750099"/>
          </a:xfrm>
          <a:prstGeom prst="curvedConnector3">
            <a:avLst>
              <a:gd name="adj1" fmla="val 50000"/>
            </a:avLst>
          </a:prstGeom>
          <a:solidFill>
            <a:schemeClr val="accent1"/>
          </a:solidFill>
          <a:ln w="25400" cap="flat" cmpd="sng" algn="ctr">
            <a:solidFill>
              <a:srgbClr val="FF0000"/>
            </a:solidFill>
            <a:prstDash val="solid"/>
            <a:round/>
            <a:headEnd type="none" w="med" len="med"/>
            <a:tailEnd type="arrow"/>
          </a:ln>
          <a:effectLst/>
        </p:spPr>
      </p:cxnSp>
      <p:cxnSp>
        <p:nvCxnSpPr>
          <p:cNvPr id="19" name="Shape 18"/>
          <p:cNvCxnSpPr>
            <a:stCxn id="7" idx="2"/>
            <a:endCxn id="8" idx="0"/>
          </p:cNvCxnSpPr>
          <p:nvPr/>
        </p:nvCxnSpPr>
        <p:spPr bwMode="auto">
          <a:xfrm rot="5400000">
            <a:off x="6703317" y="3833821"/>
            <a:ext cx="1428760" cy="904870"/>
          </a:xfrm>
          <a:prstGeom prst="curvedConnector3">
            <a:avLst>
              <a:gd name="adj1" fmla="val 50000"/>
            </a:avLst>
          </a:prstGeom>
          <a:solidFill>
            <a:schemeClr val="accent1"/>
          </a:solidFill>
          <a:ln w="25400"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508104" y="151319"/>
            <a:ext cx="2513459" cy="1819780"/>
          </a:xfrm>
          <a:prstGeom prst="rect">
            <a:avLst/>
          </a:prstGeom>
          <a:noFill/>
          <a:ln w="9525">
            <a:noFill/>
            <a:miter lim="800000"/>
            <a:headEnd/>
            <a:tailEnd/>
          </a:ln>
        </p:spPr>
      </p:pic>
      <p:pic>
        <p:nvPicPr>
          <p:cNvPr id="5" name="Picture 2" descr="G:\Summer\Royal Society\Royal Society\LucidPhotos\Fig 3.jpg"/>
          <p:cNvPicPr>
            <a:picLocks noChangeAspect="1" noChangeArrowheads="1"/>
          </p:cNvPicPr>
          <p:nvPr/>
        </p:nvPicPr>
        <p:blipFill>
          <a:blip r:embed="rId3" cstate="print"/>
          <a:srcRect/>
          <a:stretch>
            <a:fillRect/>
          </a:stretch>
        </p:blipFill>
        <p:spPr bwMode="auto">
          <a:xfrm>
            <a:off x="7812360" y="871398"/>
            <a:ext cx="1152128" cy="1080121"/>
          </a:xfrm>
          <a:prstGeom prst="rect">
            <a:avLst/>
          </a:prstGeom>
          <a:noFill/>
          <a:ln w="9525">
            <a:noFill/>
            <a:miter lim="800000"/>
            <a:headEnd/>
            <a:tailEnd/>
          </a:ln>
        </p:spPr>
      </p:pic>
      <p:pic>
        <p:nvPicPr>
          <p:cNvPr id="7" name="Content Placeholder 3" descr="Kit.jpg"/>
          <p:cNvPicPr>
            <a:picLocks/>
          </p:cNvPicPr>
          <p:nvPr/>
        </p:nvPicPr>
        <p:blipFill>
          <a:blip r:embed="rId4" cstate="print"/>
          <a:srcRect/>
          <a:stretch>
            <a:fillRect/>
          </a:stretch>
        </p:blipFill>
        <p:spPr>
          <a:xfrm>
            <a:off x="1" y="0"/>
            <a:ext cx="4139952" cy="3717032"/>
          </a:xfrm>
          <a:prstGeom prst="rect">
            <a:avLst/>
          </a:prstGeom>
        </p:spPr>
      </p:pic>
      <p:pic>
        <p:nvPicPr>
          <p:cNvPr id="8" name="Content Placeholder 3" descr="Dataflow"/>
          <p:cNvPicPr>
            <a:picLocks/>
          </p:cNvPicPr>
          <p:nvPr/>
        </p:nvPicPr>
        <p:blipFill>
          <a:blip r:embed="rId5" cstate="print"/>
          <a:srcRect/>
          <a:stretch>
            <a:fillRect/>
          </a:stretch>
        </p:blipFill>
        <p:spPr>
          <a:xfrm>
            <a:off x="5724128" y="3175655"/>
            <a:ext cx="2769865" cy="2025327"/>
          </a:xfrm>
          <a:prstGeom prst="rect">
            <a:avLst/>
          </a:prstGeom>
        </p:spPr>
      </p:pic>
      <p:pic>
        <p:nvPicPr>
          <p:cNvPr id="9" name="Picture 9"/>
          <p:cNvPicPr>
            <a:picLocks noChangeAspect="1" noChangeArrowheads="1"/>
          </p:cNvPicPr>
          <p:nvPr/>
        </p:nvPicPr>
        <p:blipFill>
          <a:blip r:embed="rId6" cstate="print"/>
          <a:srcRect l="7381" t="18436" r="9744" b="10562"/>
          <a:stretch>
            <a:fillRect/>
          </a:stretch>
        </p:blipFill>
        <p:spPr bwMode="auto">
          <a:xfrm>
            <a:off x="1317571" y="4366740"/>
            <a:ext cx="2579325" cy="1887141"/>
          </a:xfrm>
          <a:prstGeom prst="rect">
            <a:avLst/>
          </a:prstGeom>
          <a:noFill/>
          <a:ln w="9525">
            <a:noFill/>
            <a:miter lim="800000"/>
            <a:headEnd/>
            <a:tailEnd/>
          </a:ln>
        </p:spPr>
      </p:pic>
      <p:sp>
        <p:nvSpPr>
          <p:cNvPr id="10" name="TextBox 9"/>
          <p:cNvSpPr txBox="1"/>
          <p:nvPr/>
        </p:nvSpPr>
        <p:spPr>
          <a:xfrm>
            <a:off x="2411760" y="2924944"/>
            <a:ext cx="2808312" cy="1323439"/>
          </a:xfrm>
          <a:prstGeom prst="rect">
            <a:avLst/>
          </a:prstGeom>
          <a:noFill/>
        </p:spPr>
        <p:txBody>
          <a:bodyPr wrap="square" rtlCol="0">
            <a:spAutoFit/>
          </a:bodyPr>
          <a:lstStyle/>
          <a:p>
            <a:pPr eaLnBrk="1" fontAlgn="auto" hangingPunct="1">
              <a:spcBef>
                <a:spcPts val="0"/>
              </a:spcBef>
              <a:spcAft>
                <a:spcPts val="0"/>
              </a:spcAft>
            </a:pPr>
            <a:r>
              <a:rPr lang="en-GB" sz="2000" dirty="0" smtClean="0">
                <a:solidFill>
                  <a:prstClr val="black"/>
                </a:solidFill>
                <a:latin typeface="Calibri"/>
                <a:cs typeface="+mn-cs"/>
              </a:rPr>
              <a:t>CERN@school allows students to use a Timepix chip in the lab to visualise radiation </a:t>
            </a:r>
            <a:endParaRPr lang="en-GB" sz="2000" dirty="0">
              <a:solidFill>
                <a:prstClr val="black"/>
              </a:solidFill>
              <a:latin typeface="Calibri"/>
              <a:cs typeface="+mn-cs"/>
            </a:endParaRPr>
          </a:p>
        </p:txBody>
      </p:sp>
      <p:sp>
        <p:nvSpPr>
          <p:cNvPr id="11" name="TextBox 10"/>
          <p:cNvSpPr txBox="1"/>
          <p:nvPr/>
        </p:nvSpPr>
        <p:spPr>
          <a:xfrm>
            <a:off x="5436096" y="1951519"/>
            <a:ext cx="3456384" cy="1200329"/>
          </a:xfrm>
          <a:prstGeom prst="rect">
            <a:avLst/>
          </a:prstGeom>
          <a:noFill/>
        </p:spPr>
        <p:txBody>
          <a:bodyPr wrap="square" rtlCol="0">
            <a:spAutoFit/>
          </a:bodyPr>
          <a:lstStyle/>
          <a:p>
            <a:pPr eaLnBrk="1" fontAlgn="auto" hangingPunct="1">
              <a:spcBef>
                <a:spcPts val="0"/>
              </a:spcBef>
              <a:spcAft>
                <a:spcPts val="0"/>
              </a:spcAft>
            </a:pPr>
            <a:r>
              <a:rPr lang="en-GB" sz="1800" dirty="0" smtClean="0">
                <a:solidFill>
                  <a:prstClr val="black"/>
                </a:solidFill>
                <a:latin typeface="Calibri"/>
                <a:cs typeface="+mn-cs"/>
              </a:rPr>
              <a:t>Langton Ultimate Cosmic ray Intensity Detector uses  5 </a:t>
            </a:r>
            <a:r>
              <a:rPr lang="en-GB" sz="1800" dirty="0">
                <a:solidFill>
                  <a:prstClr val="black"/>
                </a:solidFill>
                <a:latin typeface="Calibri"/>
                <a:cs typeface="+mn-cs"/>
              </a:rPr>
              <a:t>T</a:t>
            </a:r>
            <a:r>
              <a:rPr lang="en-GB" sz="1800" dirty="0" smtClean="0">
                <a:solidFill>
                  <a:prstClr val="black"/>
                </a:solidFill>
                <a:latin typeface="Calibri"/>
                <a:cs typeface="+mn-cs"/>
              </a:rPr>
              <a:t>imepix chips to monitor the radiation environment in Space</a:t>
            </a:r>
            <a:endParaRPr lang="en-GB" sz="1800" dirty="0">
              <a:solidFill>
                <a:prstClr val="black"/>
              </a:solidFill>
              <a:latin typeface="Calibri"/>
              <a:cs typeface="+mn-cs"/>
            </a:endParaRPr>
          </a:p>
        </p:txBody>
      </p:sp>
      <p:sp>
        <p:nvSpPr>
          <p:cNvPr id="12" name="TextBox 11"/>
          <p:cNvSpPr txBox="1"/>
          <p:nvPr/>
        </p:nvSpPr>
        <p:spPr>
          <a:xfrm>
            <a:off x="4716016" y="5263887"/>
            <a:ext cx="3312368" cy="1200329"/>
          </a:xfrm>
          <a:prstGeom prst="rect">
            <a:avLst/>
          </a:prstGeom>
          <a:noFill/>
        </p:spPr>
        <p:txBody>
          <a:bodyPr wrap="square" rtlCol="0">
            <a:spAutoFit/>
          </a:bodyPr>
          <a:lstStyle/>
          <a:p>
            <a:pPr eaLnBrk="1" fontAlgn="auto" hangingPunct="1">
              <a:spcBef>
                <a:spcPts val="0"/>
              </a:spcBef>
              <a:spcAft>
                <a:spcPts val="0"/>
              </a:spcAft>
            </a:pPr>
            <a:r>
              <a:rPr lang="en-GB" sz="1800" dirty="0" smtClean="0">
                <a:solidFill>
                  <a:prstClr val="black"/>
                </a:solidFill>
                <a:latin typeface="Calibri"/>
                <a:cs typeface="+mn-cs"/>
              </a:rPr>
              <a:t>Data from LUCID and CERN@school detectors will be uploaded to the Grid and made available for students to analyse</a:t>
            </a:r>
            <a:endParaRPr lang="en-GB" sz="1800" dirty="0">
              <a:solidFill>
                <a:prstClr val="black"/>
              </a:solidFill>
              <a:latin typeface="Calibri"/>
              <a:cs typeface="+mn-cs"/>
            </a:endParaRPr>
          </a:p>
        </p:txBody>
      </p:sp>
      <p:pic>
        <p:nvPicPr>
          <p:cNvPr id="14" name="Picture 8" descr="Cern@school Logo - Light Background copy"/>
          <p:cNvPicPr>
            <a:picLocks noChangeAspect="1" noChangeArrowheads="1"/>
          </p:cNvPicPr>
          <p:nvPr/>
        </p:nvPicPr>
        <p:blipFill>
          <a:blip r:embed="rId7" cstate="print"/>
          <a:srcRect/>
          <a:stretch>
            <a:fillRect/>
          </a:stretch>
        </p:blipFill>
        <p:spPr>
          <a:xfrm>
            <a:off x="2051720" y="404664"/>
            <a:ext cx="3162424" cy="613566"/>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CERN Easy Access IP</a:t>
            </a:r>
            <a:endParaRPr lang="en-GB" dirty="0"/>
          </a:p>
        </p:txBody>
      </p:sp>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8444" y="1726169"/>
            <a:ext cx="4393555" cy="3580132"/>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735830" y="1248370"/>
            <a:ext cx="4331765" cy="5024848"/>
          </a:xfrm>
          <a:prstGeom prst="rect">
            <a:avLst/>
          </a:prstGeom>
        </p:spPr>
      </p:pic>
    </p:spTree>
    <p:extLst>
      <p:ext uri="{BB962C8B-B14F-4D97-AF65-F5344CB8AC3E}">
        <p14:creationId xmlns:p14="http://schemas.microsoft.com/office/powerpoint/2010/main" val="36698573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1800"/>
            <a:ext cx="8229600" cy="893977"/>
          </a:xfrm>
        </p:spPr>
        <p:txBody>
          <a:bodyPr>
            <a:normAutofit fontScale="90000"/>
          </a:bodyPr>
          <a:lstStyle/>
          <a:p>
            <a:r>
              <a:rPr lang="en-US" sz="3600" dirty="0" smtClean="0"/>
              <a:t>CERN Open Hardware </a:t>
            </a:r>
            <a:r>
              <a:rPr lang="en-US" sz="3600" dirty="0" err="1" smtClean="0"/>
              <a:t>Licence</a:t>
            </a:r>
            <a:r>
              <a:rPr lang="en-US" sz="3600" dirty="0" smtClean="0"/>
              <a:t/>
            </a:r>
            <a:br>
              <a:rPr lang="en-US" sz="3600" dirty="0" smtClean="0"/>
            </a:br>
            <a:endParaRPr lang="en-US" sz="3600" dirty="0"/>
          </a:p>
        </p:txBody>
      </p:sp>
      <p:sp>
        <p:nvSpPr>
          <p:cNvPr id="4" name="TextBox 3"/>
          <p:cNvSpPr txBox="1"/>
          <p:nvPr/>
        </p:nvSpPr>
        <p:spPr>
          <a:xfrm>
            <a:off x="951653" y="1445079"/>
            <a:ext cx="3995905" cy="3970318"/>
          </a:xfrm>
          <a:prstGeom prst="rect">
            <a:avLst/>
          </a:prstGeom>
          <a:noFill/>
        </p:spPr>
        <p:txBody>
          <a:bodyPr wrap="square" rtlCol="0">
            <a:spAutoFit/>
          </a:bodyPr>
          <a:lstStyle/>
          <a:p>
            <a:r>
              <a:rPr lang="en-US" dirty="0" smtClean="0"/>
              <a:t>A legal </a:t>
            </a:r>
            <a:r>
              <a:rPr lang="en-US" dirty="0"/>
              <a:t>framework to facilitate knowledge exchange across the electronic design community.</a:t>
            </a:r>
          </a:p>
          <a:p>
            <a:r>
              <a:rPr lang="en-US" dirty="0" smtClean="0"/>
              <a:t/>
            </a:r>
            <a:br>
              <a:rPr lang="en-US" dirty="0" smtClean="0"/>
            </a:br>
            <a:endParaRPr lang="en-US" dirty="0"/>
          </a:p>
          <a:p>
            <a:r>
              <a:rPr lang="en-US" dirty="0"/>
              <a:t>In the spirit of knowledge and technology dissemination, the CERN OHL was created to govern the use, copying, modification and distribution of hardware design documentation, and the manufacture and distribution of products. </a:t>
            </a:r>
          </a:p>
          <a:p>
            <a:endParaRPr lang="en-US" dirty="0"/>
          </a:p>
          <a:p>
            <a:endParaRPr lang="en-US" dirty="0"/>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970787" y="1549692"/>
            <a:ext cx="2716013" cy="3217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60792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GB" dirty="0"/>
              <a:t>http://</a:t>
            </a:r>
            <a:r>
              <a:rPr lang="en-GB" dirty="0" smtClean="0"/>
              <a:t>www.stfc-cern-bic.org.uk</a:t>
            </a:r>
            <a:endParaRPr lang="en-GB" dirty="0"/>
          </a:p>
        </p:txBody>
      </p:sp>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71985" y="1312158"/>
            <a:ext cx="6706742" cy="4841973"/>
          </a:xfrm>
          <a:prstGeom prst="rect">
            <a:avLst/>
          </a:prstGeom>
        </p:spPr>
      </p:pic>
    </p:spTree>
    <p:extLst>
      <p:ext uri="{BB962C8B-B14F-4D97-AF65-F5344CB8AC3E}">
        <p14:creationId xmlns:p14="http://schemas.microsoft.com/office/powerpoint/2010/main" val="35823913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Incubators in the MS</a:t>
            </a:r>
            <a:endParaRPr lang="en-GB" dirty="0"/>
          </a:p>
        </p:txBody>
      </p:sp>
      <p:sp>
        <p:nvSpPr>
          <p:cNvPr id="3" name="Content Placeholder 2"/>
          <p:cNvSpPr>
            <a:spLocks noGrp="1"/>
          </p:cNvSpPr>
          <p:nvPr>
            <p:ph idx="1"/>
          </p:nvPr>
        </p:nvSpPr>
        <p:spPr/>
        <p:txBody>
          <a:bodyPr/>
          <a:lstStyle/>
          <a:p>
            <a:r>
              <a:rPr lang="en-US" dirty="0" smtClean="0"/>
              <a:t>The STFC CERN BIC is a pilot scheme we would like to replicate in other Member States</a:t>
            </a:r>
          </a:p>
          <a:p>
            <a:r>
              <a:rPr lang="en-US" dirty="0" smtClean="0"/>
              <a:t>Integration into existing structures is crucial</a:t>
            </a:r>
          </a:p>
          <a:p>
            <a:r>
              <a:rPr lang="en-US" dirty="0" smtClean="0"/>
              <a:t>To “fill” these incubators, we are working on a “pre-incubator” concept at CERN: CERN technologies + (external) </a:t>
            </a:r>
            <a:r>
              <a:rPr lang="en-US" dirty="0" err="1" smtClean="0"/>
              <a:t>fundings</a:t>
            </a:r>
            <a:r>
              <a:rPr lang="en-US" dirty="0" smtClean="0"/>
              <a:t> + (external) entrepreneurs </a:t>
            </a:r>
            <a:r>
              <a:rPr lang="en-US" dirty="0" smtClean="0">
                <a:sym typeface="Wingdings" pitchFamily="2" charset="2"/>
              </a:rPr>
              <a:t> new companies generation</a:t>
            </a:r>
            <a:endParaRPr lang="en-GB" dirty="0"/>
          </a:p>
        </p:txBody>
      </p:sp>
    </p:spTree>
    <p:extLst>
      <p:ext uri="{BB962C8B-B14F-4D97-AF65-F5344CB8AC3E}">
        <p14:creationId xmlns:p14="http://schemas.microsoft.com/office/powerpoint/2010/main" val="34877035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715" y="369614"/>
            <a:ext cx="5321808" cy="445432"/>
          </a:xfrm>
        </p:spPr>
        <p:txBody>
          <a:bodyPr/>
          <a:lstStyle/>
          <a:p>
            <a:r>
              <a:rPr lang="en-US" dirty="0" smtClean="0"/>
              <a:t>European Knowledge </a:t>
            </a:r>
            <a:r>
              <a:rPr lang="en-US" dirty="0"/>
              <a:t>Transfer Networks </a:t>
            </a:r>
          </a:p>
        </p:txBody>
      </p:sp>
      <p:sp>
        <p:nvSpPr>
          <p:cNvPr id="4" name="Content Placeholder 3"/>
          <p:cNvSpPr>
            <a:spLocks noGrp="1"/>
          </p:cNvSpPr>
          <p:nvPr>
            <p:ph sz="half" idx="1"/>
          </p:nvPr>
        </p:nvSpPr>
        <p:spPr>
          <a:xfrm>
            <a:off x="751021" y="815046"/>
            <a:ext cx="7086600" cy="5490220"/>
          </a:xfrm>
        </p:spPr>
        <p:txBody>
          <a:bodyPr>
            <a:normAutofit/>
          </a:bodyPr>
          <a:lstStyle/>
          <a:p>
            <a:pPr marL="36576" indent="0">
              <a:buNone/>
            </a:pPr>
            <a:r>
              <a:rPr lang="en-US" sz="3100" dirty="0" smtClean="0"/>
              <a:t/>
            </a:r>
            <a:br>
              <a:rPr lang="en-US" sz="3100" dirty="0" smtClean="0"/>
            </a:br>
            <a:r>
              <a:rPr lang="en-US" dirty="0" smtClean="0"/>
              <a:t/>
            </a:r>
            <a:br>
              <a:rPr lang="en-US" dirty="0" smtClean="0"/>
            </a:br>
            <a:r>
              <a:rPr lang="en-US" dirty="0" smtClean="0"/>
              <a:t>                   </a:t>
            </a:r>
          </a:p>
          <a:p>
            <a:pPr marL="36576" indent="0">
              <a:buNone/>
            </a:pPr>
            <a:r>
              <a:rPr lang="en-US" dirty="0" smtClean="0"/>
              <a:t>            </a:t>
            </a:r>
            <a:br>
              <a:rPr lang="en-US" dirty="0" smtClean="0"/>
            </a:br>
            <a:r>
              <a:rPr lang="en-US" dirty="0" smtClean="0"/>
              <a:t>         </a:t>
            </a:r>
            <a:br>
              <a:rPr lang="en-US" dirty="0" smtClean="0"/>
            </a:br>
            <a:endParaRPr lang="en-US" dirty="0"/>
          </a:p>
        </p:txBody>
      </p:sp>
      <p:pic>
        <p:nvPicPr>
          <p:cNvPr id="5" name="Picture 4"/>
          <p:cNvPicPr>
            <a:picLocks noChangeAspect="1"/>
          </p:cNvPicPr>
          <p:nvPr/>
        </p:nvPicPr>
        <p:blipFill>
          <a:blip r:embed="rId2" cstate="print"/>
          <a:stretch>
            <a:fillRect/>
          </a:stretch>
        </p:blipFill>
        <p:spPr>
          <a:xfrm>
            <a:off x="1015030" y="979978"/>
            <a:ext cx="1024739" cy="906643"/>
          </a:xfrm>
          <a:prstGeom prst="rect">
            <a:avLst/>
          </a:prstGeom>
        </p:spPr>
      </p:pic>
      <p:sp>
        <p:nvSpPr>
          <p:cNvPr id="6" name="Rectangle 5"/>
          <p:cNvSpPr/>
          <p:nvPr/>
        </p:nvSpPr>
        <p:spPr>
          <a:xfrm>
            <a:off x="2286000" y="1200494"/>
            <a:ext cx="6858000" cy="369332"/>
          </a:xfrm>
          <a:prstGeom prst="rect">
            <a:avLst/>
          </a:prstGeom>
        </p:spPr>
        <p:txBody>
          <a:bodyPr wrap="square">
            <a:spAutoFit/>
          </a:bodyPr>
          <a:lstStyle/>
          <a:p>
            <a:r>
              <a:rPr lang="en-US" dirty="0"/>
              <a:t>Forum for European </a:t>
            </a:r>
            <a:r>
              <a:rPr lang="en-US" dirty="0" smtClean="0"/>
              <a:t>Intergovernmental Research </a:t>
            </a:r>
            <a:r>
              <a:rPr lang="en-US" dirty="0" err="1"/>
              <a:t>Organisations</a:t>
            </a:r>
            <a:r>
              <a:rPr lang="en-US" dirty="0"/>
              <a:t> </a:t>
            </a:r>
          </a:p>
        </p:txBody>
      </p:sp>
      <p:pic>
        <p:nvPicPr>
          <p:cNvPr id="7" name="Picture 6"/>
          <p:cNvPicPr>
            <a:picLocks noChangeAspect="1"/>
          </p:cNvPicPr>
          <p:nvPr/>
        </p:nvPicPr>
        <p:blipFill>
          <a:blip r:embed="rId3" cstate="print"/>
          <a:stretch>
            <a:fillRect/>
          </a:stretch>
        </p:blipFill>
        <p:spPr>
          <a:xfrm>
            <a:off x="1015031" y="2058630"/>
            <a:ext cx="1024738" cy="951701"/>
          </a:xfrm>
          <a:prstGeom prst="rect">
            <a:avLst/>
          </a:prstGeom>
        </p:spPr>
      </p:pic>
      <p:sp>
        <p:nvSpPr>
          <p:cNvPr id="8" name="Rectangle 7"/>
          <p:cNvSpPr/>
          <p:nvPr/>
        </p:nvSpPr>
        <p:spPr>
          <a:xfrm>
            <a:off x="2523907" y="2359459"/>
            <a:ext cx="3558787" cy="369332"/>
          </a:xfrm>
          <a:prstGeom prst="rect">
            <a:avLst/>
          </a:prstGeom>
        </p:spPr>
        <p:txBody>
          <a:bodyPr wrap="none">
            <a:spAutoFit/>
          </a:bodyPr>
          <a:lstStyle/>
          <a:p>
            <a:r>
              <a:rPr lang="en-US" dirty="0"/>
              <a:t>EEN, Enterprise Europe Network </a:t>
            </a:r>
          </a:p>
        </p:txBody>
      </p:sp>
      <p:pic>
        <p:nvPicPr>
          <p:cNvPr id="9" name="Picture 8"/>
          <p:cNvPicPr>
            <a:picLocks noChangeAspect="1"/>
          </p:cNvPicPr>
          <p:nvPr/>
        </p:nvPicPr>
        <p:blipFill>
          <a:blip r:embed="rId4" cstate="print"/>
          <a:stretch>
            <a:fillRect/>
          </a:stretch>
        </p:blipFill>
        <p:spPr>
          <a:xfrm>
            <a:off x="804682" y="3343766"/>
            <a:ext cx="1719225" cy="629302"/>
          </a:xfrm>
          <a:prstGeom prst="rect">
            <a:avLst/>
          </a:prstGeom>
        </p:spPr>
      </p:pic>
      <p:sp>
        <p:nvSpPr>
          <p:cNvPr id="11" name="Rectangle 10"/>
          <p:cNvSpPr/>
          <p:nvPr/>
        </p:nvSpPr>
        <p:spPr>
          <a:xfrm>
            <a:off x="2875532" y="3473751"/>
            <a:ext cx="3809826" cy="369332"/>
          </a:xfrm>
          <a:prstGeom prst="rect">
            <a:avLst/>
          </a:prstGeom>
        </p:spPr>
        <p:txBody>
          <a:bodyPr wrap="none">
            <a:spAutoFit/>
          </a:bodyPr>
          <a:lstStyle/>
          <a:p>
            <a:r>
              <a:rPr lang="en-US" dirty="0"/>
              <a:t>TTN, </a:t>
            </a:r>
            <a:r>
              <a:rPr lang="en-US" dirty="0" smtClean="0"/>
              <a:t>Technology </a:t>
            </a:r>
            <a:r>
              <a:rPr lang="en-US" dirty="0"/>
              <a:t>T</a:t>
            </a:r>
            <a:r>
              <a:rPr lang="en-US" dirty="0" smtClean="0"/>
              <a:t>ransfer </a:t>
            </a:r>
            <a:r>
              <a:rPr lang="en-US" dirty="0"/>
              <a:t>N</a:t>
            </a:r>
            <a:r>
              <a:rPr lang="en-US" dirty="0" smtClean="0"/>
              <a:t>etwork </a:t>
            </a:r>
            <a:endParaRPr lang="en-US" dirty="0"/>
          </a:p>
        </p:txBody>
      </p:sp>
      <p:sp>
        <p:nvSpPr>
          <p:cNvPr id="12" name="Rectangle 11"/>
          <p:cNvSpPr/>
          <p:nvPr/>
        </p:nvSpPr>
        <p:spPr>
          <a:xfrm>
            <a:off x="2112711" y="4344768"/>
            <a:ext cx="7145616" cy="369332"/>
          </a:xfrm>
          <a:prstGeom prst="rect">
            <a:avLst/>
          </a:prstGeom>
        </p:spPr>
        <p:txBody>
          <a:bodyPr wrap="square">
            <a:spAutoFit/>
          </a:bodyPr>
          <a:lstStyle/>
          <a:p>
            <a:r>
              <a:rPr lang="en-US" dirty="0" smtClean="0"/>
              <a:t>TTO Circle - European Technology Transfer Offices Circle </a:t>
            </a:r>
            <a:endParaRPr lang="en-US" dirty="0"/>
          </a:p>
        </p:txBody>
      </p:sp>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66373" y="4142393"/>
            <a:ext cx="1024738" cy="774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054867" y="5101142"/>
            <a:ext cx="984902" cy="984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636930" y="5262951"/>
            <a:ext cx="5637454" cy="369332"/>
          </a:xfrm>
          <a:prstGeom prst="rect">
            <a:avLst/>
          </a:prstGeom>
        </p:spPr>
        <p:txBody>
          <a:bodyPr wrap="square">
            <a:spAutoFit/>
          </a:bodyPr>
          <a:lstStyle/>
          <a:p>
            <a:r>
              <a:rPr lang="en-US" dirty="0"/>
              <a:t>The European Network for </a:t>
            </a:r>
            <a:r>
              <a:rPr lang="en-US" dirty="0" err="1"/>
              <a:t>LIGht</a:t>
            </a:r>
            <a:r>
              <a:rPr lang="en-US" dirty="0"/>
              <a:t> ion Hadron Therapy</a:t>
            </a:r>
          </a:p>
        </p:txBody>
      </p:sp>
    </p:spTree>
    <p:extLst>
      <p:ext uri="{BB962C8B-B14F-4D97-AF65-F5344CB8AC3E}">
        <p14:creationId xmlns:p14="http://schemas.microsoft.com/office/powerpoint/2010/main" val="18078817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ENET</a:t>
            </a:r>
            <a:endParaRPr lang="en-GB" dirty="0"/>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57200" y="1417320"/>
            <a:ext cx="8267038" cy="3088692"/>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7200" y="4174513"/>
            <a:ext cx="6000161" cy="726027"/>
          </a:xfrm>
          <a:prstGeom prst="rect">
            <a:avLst/>
          </a:prstGeom>
        </p:spPr>
      </p:pic>
    </p:spTree>
    <p:extLst>
      <p:ext uri="{BB962C8B-B14F-4D97-AF65-F5344CB8AC3E}">
        <p14:creationId xmlns:p14="http://schemas.microsoft.com/office/powerpoint/2010/main" val="4090028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52400"/>
            <a:ext cx="8136904" cy="762000"/>
          </a:xfrm>
        </p:spPr>
        <p:txBody>
          <a:bodyPr/>
          <a:lstStyle/>
          <a:p>
            <a:r>
              <a:rPr lang="fr-CH" sz="3200" dirty="0" err="1" smtClean="0"/>
              <a:t>Knowledge</a:t>
            </a:r>
            <a:r>
              <a:rPr lang="fr-CH" sz="3200" dirty="0" smtClean="0"/>
              <a:t> Transfer </a:t>
            </a:r>
            <a:r>
              <a:rPr lang="fr-CH" sz="3200" dirty="0" err="1" smtClean="0"/>
              <a:t>through</a:t>
            </a:r>
            <a:r>
              <a:rPr lang="fr-CH" sz="3200" dirty="0" smtClean="0"/>
              <a:t> </a:t>
            </a:r>
            <a:r>
              <a:rPr lang="fr-CH" sz="3200" dirty="0" err="1" smtClean="0"/>
              <a:t>Procurement</a:t>
            </a:r>
            <a:endParaRPr lang="en-GB" sz="3200" dirty="0"/>
          </a:p>
        </p:txBody>
      </p:sp>
      <p:sp>
        <p:nvSpPr>
          <p:cNvPr id="6" name="Rectangle 3"/>
          <p:cNvSpPr txBox="1">
            <a:spLocks noChangeArrowheads="1"/>
          </p:cNvSpPr>
          <p:nvPr/>
        </p:nvSpPr>
        <p:spPr bwMode="auto">
          <a:xfrm>
            <a:off x="457200" y="1500174"/>
            <a:ext cx="8229600" cy="45005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7200" indent="-457200" eaLnBrk="1" hangingPunct="1"/>
            <a:r>
              <a:rPr lang="en-US" sz="2000" dirty="0" smtClean="0">
                <a:solidFill>
                  <a:schemeClr val="tx2"/>
                </a:solidFill>
              </a:rPr>
              <a:t>Results from a survey of companies involved in technology-intensive</a:t>
            </a:r>
          </a:p>
          <a:p>
            <a:pPr marL="457200" indent="-457200" eaLnBrk="1" hangingPunct="1"/>
            <a:r>
              <a:rPr lang="en-US" sz="2000" dirty="0" smtClean="0">
                <a:solidFill>
                  <a:schemeClr val="tx2"/>
                </a:solidFill>
              </a:rPr>
              <a:t>procurement contracts with CERN. </a:t>
            </a:r>
          </a:p>
          <a:p>
            <a:pPr marL="457200" indent="-457200" eaLnBrk="1" hangingPunct="1"/>
            <a:r>
              <a:rPr lang="en-US" sz="2000" dirty="0" smtClean="0">
                <a:solidFill>
                  <a:schemeClr val="tx2"/>
                </a:solidFill>
              </a:rPr>
              <a:t>178 questionnaires analyzed, related to 503 MCHF procurement </a:t>
            </a:r>
          </a:p>
          <a:p>
            <a:pPr marL="457200" indent="-457200" eaLnBrk="1" hangingPunct="1"/>
            <a:r>
              <a:rPr lang="en-US" sz="2000" dirty="0" smtClean="0">
                <a:solidFill>
                  <a:schemeClr val="tx2"/>
                </a:solidFill>
              </a:rPr>
              <a:t>budget</a:t>
            </a:r>
            <a:r>
              <a:rPr lang="en-US" sz="1800" dirty="0" smtClean="0">
                <a:solidFill>
                  <a:schemeClr val="tx2"/>
                </a:solidFill>
              </a:rPr>
              <a:t>.</a:t>
            </a:r>
          </a:p>
          <a:p>
            <a:pPr marL="342900" marR="0" lvl="0" indent="-342900" algn="l" defTabSz="914400" rtl="0" eaLnBrk="0" fontAlgn="base" latinLnBrk="0" hangingPunct="0">
              <a:lnSpc>
                <a:spcPct val="90000"/>
              </a:lnSpc>
              <a:spcBef>
                <a:spcPct val="20000"/>
              </a:spcBef>
              <a:spcAft>
                <a:spcPct val="0"/>
              </a:spcAft>
              <a:buClr>
                <a:schemeClr val="folHlink"/>
              </a:buClr>
              <a:buSzPct val="75000"/>
              <a:buFont typeface="Wingdings" pitchFamily="-112" charset="2"/>
              <a:buNone/>
              <a:tabLst/>
              <a:defRPr/>
            </a:pPr>
            <a:endParaRPr lang="en-GB" sz="2000" kern="0" dirty="0" smtClean="0">
              <a:solidFill>
                <a:srgbClr val="CC3300"/>
              </a:solidFill>
              <a:latin typeface="+mn-lt"/>
              <a:cs typeface="Times New Roman" pitchFamily="18" charset="0"/>
            </a:endParaRPr>
          </a:p>
          <a:p>
            <a:pPr marL="342900" marR="0" lvl="0" indent="-342900" algn="l" defTabSz="914400" rtl="0" eaLnBrk="0" fontAlgn="base" latinLnBrk="0" hangingPunct="0">
              <a:lnSpc>
                <a:spcPct val="90000"/>
              </a:lnSpc>
              <a:spcBef>
                <a:spcPct val="20000"/>
              </a:spcBef>
              <a:spcAft>
                <a:spcPct val="0"/>
              </a:spcAft>
              <a:buClr>
                <a:schemeClr val="folHlink"/>
              </a:buClr>
              <a:buSzPct val="75000"/>
              <a:buFont typeface="Wingdings" pitchFamily="-112" charset="2"/>
              <a:buNone/>
              <a:tabLst/>
              <a:defRPr/>
            </a:pPr>
            <a:r>
              <a:rPr lang="en-GB" sz="2000" u="sng" kern="0" dirty="0" smtClean="0">
                <a:solidFill>
                  <a:srgbClr val="CC3300"/>
                </a:solidFill>
                <a:latin typeface="+mn-lt"/>
                <a:cs typeface="Times New Roman" pitchFamily="18" charset="0"/>
              </a:rPr>
              <a:t>R</a:t>
            </a:r>
            <a:r>
              <a:rPr kumimoji="0" lang="en-GB" sz="2000" b="0" i="0" u="sng" strike="noStrike" kern="0" cap="none" spc="0" normalizeH="0" baseline="0" noProof="0" dirty="0" err="1" smtClean="0">
                <a:ln>
                  <a:noFill/>
                </a:ln>
                <a:solidFill>
                  <a:srgbClr val="CC3300"/>
                </a:solidFill>
                <a:effectLst/>
                <a:uLnTx/>
                <a:uFillTx/>
                <a:latin typeface="+mn-lt"/>
                <a:ea typeface="ＭＳ Ｐゴシック" pitchFamily="-112" charset="-128"/>
                <a:cs typeface="Times New Roman" pitchFamily="18" charset="0"/>
              </a:rPr>
              <a:t>esults</a:t>
            </a:r>
            <a:r>
              <a:rPr kumimoji="0" lang="en-GB" sz="2000" b="0" i="0" u="none" strike="noStrike" kern="0" cap="none" spc="0" normalizeH="0" baseline="0" noProof="0" dirty="0" smtClean="0">
                <a:ln>
                  <a:noFill/>
                </a:ln>
                <a:solidFill>
                  <a:srgbClr val="CC3300"/>
                </a:solidFill>
                <a:effectLst/>
                <a:uLnTx/>
                <a:uFillTx/>
                <a:latin typeface="+mn-lt"/>
                <a:ea typeface="ＭＳ Ｐゴシック" pitchFamily="-112" charset="-128"/>
                <a:cs typeface="Times New Roman" pitchFamily="18" charset="0"/>
              </a:rPr>
              <a:t>:</a:t>
            </a:r>
          </a:p>
          <a:p>
            <a:pPr marL="342900" marR="0" lvl="0" indent="-342900" algn="l" defTabSz="914400" rtl="0" eaLnBrk="0" fontAlgn="base" latinLnBrk="0" hangingPunct="0">
              <a:lnSpc>
                <a:spcPct val="90000"/>
              </a:lnSpc>
              <a:spcBef>
                <a:spcPct val="20000"/>
              </a:spcBef>
              <a:spcAft>
                <a:spcPct val="0"/>
              </a:spcAft>
              <a:buClr>
                <a:schemeClr val="folHlink"/>
              </a:buClr>
              <a:buSzPct val="75000"/>
              <a:buFont typeface="Wingdings" pitchFamily="-112" charset="2"/>
              <a:buNone/>
              <a:tabLst/>
              <a:defRPr/>
            </a:pPr>
            <a:endParaRPr kumimoji="0" lang="en-GB" sz="2000" b="0" i="0" u="none" strike="noStrike" kern="0" cap="none" spc="0" normalizeH="0" baseline="0" noProof="0" dirty="0" smtClean="0">
              <a:ln>
                <a:noFill/>
              </a:ln>
              <a:solidFill>
                <a:srgbClr val="CC3300"/>
              </a:solidFill>
              <a:effectLst/>
              <a:uLnTx/>
              <a:uFillTx/>
              <a:latin typeface="+mn-lt"/>
              <a:ea typeface="ＭＳ Ｐゴシック" pitchFamily="-112" charset="-128"/>
              <a:cs typeface="Times New Roman" pitchFamily="18" charset="0"/>
            </a:endParaRPr>
          </a:p>
          <a:p>
            <a:pPr marL="342900" marR="0" lvl="0" indent="-342900" algn="l" defTabSz="914400" rtl="0" eaLnBrk="0" fontAlgn="base" latinLnBrk="0" hangingPunct="0">
              <a:lnSpc>
                <a:spcPct val="90000"/>
              </a:lnSpc>
              <a:spcBef>
                <a:spcPct val="20000"/>
              </a:spcBef>
              <a:spcAft>
                <a:spcPct val="0"/>
              </a:spcAft>
              <a:buClr>
                <a:schemeClr val="folHlink"/>
              </a:buClr>
              <a:buSzPct val="75000"/>
              <a:buFont typeface="Wingdings" pitchFamily="-112" charset="2"/>
              <a:buChar char="n"/>
              <a:tabLst/>
              <a:defRPr/>
            </a:pPr>
            <a:r>
              <a:rPr kumimoji="0" lang="en-GB" sz="1800" b="0" i="0" u="none" strike="noStrike" kern="0" cap="none" spc="0" normalizeH="0" baseline="0" noProof="0" dirty="0" smtClean="0">
                <a:ln>
                  <a:noFill/>
                </a:ln>
                <a:solidFill>
                  <a:srgbClr val="CC3300"/>
                </a:solidFill>
                <a:effectLst/>
                <a:uLnTx/>
                <a:uFillTx/>
                <a:latin typeface="+mn-lt"/>
                <a:ea typeface="ＭＳ Ｐゴシック" pitchFamily="-112" charset="-128"/>
                <a:cs typeface="Arial" charset="0"/>
              </a:rPr>
              <a:t>44%</a:t>
            </a:r>
            <a:r>
              <a:rPr kumimoji="0" lang="en-GB" sz="1800" b="0" i="0" u="none" strike="noStrike" kern="0" cap="none" spc="0" normalizeH="0" baseline="0" noProof="0" dirty="0" smtClean="0">
                <a:ln>
                  <a:noFill/>
                </a:ln>
                <a:solidFill>
                  <a:schemeClr val="accent2"/>
                </a:solidFill>
                <a:effectLst/>
                <a:uLnTx/>
                <a:uFillTx/>
                <a:latin typeface="+mn-lt"/>
                <a:ea typeface="ＭＳ Ｐゴシック" pitchFamily="-112" charset="-128"/>
                <a:cs typeface="Arial" charset="0"/>
              </a:rPr>
              <a:t> </a:t>
            </a:r>
            <a:r>
              <a:rPr kumimoji="0" lang="en-GB" sz="1800" b="0" i="0" u="none" strike="noStrike" kern="0" cap="none" spc="0" normalizeH="0" baseline="0" noProof="0" dirty="0" smtClean="0">
                <a:ln>
                  <a:noFill/>
                </a:ln>
                <a:effectLst/>
                <a:uLnTx/>
                <a:uFillTx/>
                <a:latin typeface="+mn-lt"/>
                <a:ea typeface="ＭＳ Ｐゴシック" pitchFamily="-112" charset="-128"/>
                <a:cs typeface="Arial" charset="0"/>
              </a:rPr>
              <a:t>indicated technological learning</a:t>
            </a:r>
            <a:endParaRPr kumimoji="0" lang="en-GB" sz="1800" b="0" i="0" u="none" strike="noStrike" kern="0" cap="none" spc="0" normalizeH="0" baseline="0" noProof="0" dirty="0" smtClean="0">
              <a:ln>
                <a:noFill/>
              </a:ln>
              <a:effectLst/>
              <a:uLnTx/>
              <a:uFillTx/>
              <a:latin typeface="+mn-lt"/>
              <a:ea typeface="Arial Unicode MS" pitchFamily="34" charset="-128"/>
              <a:cs typeface="Arial Unicode MS" pitchFamily="34" charset="-128"/>
            </a:endParaRPr>
          </a:p>
          <a:p>
            <a:pPr marL="342900" marR="0" lvl="0" indent="-342900" algn="l" defTabSz="914400" rtl="0" eaLnBrk="0" fontAlgn="base" latinLnBrk="0" hangingPunct="0">
              <a:lnSpc>
                <a:spcPct val="90000"/>
              </a:lnSpc>
              <a:spcBef>
                <a:spcPct val="20000"/>
              </a:spcBef>
              <a:spcAft>
                <a:spcPct val="0"/>
              </a:spcAft>
              <a:buClr>
                <a:schemeClr val="folHlink"/>
              </a:buClr>
              <a:buSzPct val="75000"/>
              <a:buFont typeface="Wingdings" pitchFamily="-112" charset="2"/>
              <a:buChar char="n"/>
              <a:tabLst/>
              <a:defRPr/>
            </a:pPr>
            <a:r>
              <a:rPr kumimoji="0" lang="en-GB" sz="1800" b="0" i="0" u="none" strike="noStrike" kern="0" cap="none" spc="0" normalizeH="0" baseline="0" noProof="0" dirty="0" smtClean="0">
                <a:ln>
                  <a:noFill/>
                </a:ln>
                <a:solidFill>
                  <a:srgbClr val="CC3300"/>
                </a:solidFill>
                <a:effectLst/>
                <a:uLnTx/>
                <a:uFillTx/>
                <a:latin typeface="+mn-lt"/>
                <a:ea typeface="ＭＳ Ｐゴシック" pitchFamily="-112" charset="-128"/>
                <a:cs typeface="Arial" charset="0"/>
              </a:rPr>
              <a:t>42%</a:t>
            </a:r>
            <a:r>
              <a:rPr kumimoji="0" lang="en-GB" sz="1800" b="0" i="0" u="none" strike="noStrike" kern="0" cap="none" spc="0" normalizeH="0" baseline="0" noProof="0" dirty="0" smtClean="0">
                <a:ln>
                  <a:noFill/>
                </a:ln>
                <a:solidFill>
                  <a:schemeClr val="accent2"/>
                </a:solidFill>
                <a:effectLst/>
                <a:uLnTx/>
                <a:uFillTx/>
                <a:latin typeface="+mn-lt"/>
                <a:ea typeface="ＭＳ Ｐゴシック" pitchFamily="-112" charset="-128"/>
                <a:cs typeface="Arial" charset="0"/>
              </a:rPr>
              <a:t> </a:t>
            </a:r>
            <a:r>
              <a:rPr kumimoji="0" lang="en-GB" sz="1800" b="0" i="0" u="none" strike="noStrike" kern="0" cap="none" spc="0" normalizeH="0" baseline="0" noProof="0" dirty="0" smtClean="0">
                <a:ln>
                  <a:noFill/>
                </a:ln>
                <a:effectLst/>
                <a:uLnTx/>
                <a:uFillTx/>
                <a:latin typeface="+mn-lt"/>
                <a:ea typeface="ＭＳ Ｐゴシック" pitchFamily="-112" charset="-128"/>
                <a:cs typeface="Arial" charset="0"/>
              </a:rPr>
              <a:t>increased their international exposure</a:t>
            </a:r>
            <a:endParaRPr kumimoji="0" lang="en-GB" sz="1800" b="0" i="0" u="none" strike="noStrike" kern="0" cap="none" spc="0" normalizeH="0" baseline="0" noProof="0" dirty="0" smtClean="0">
              <a:ln>
                <a:noFill/>
              </a:ln>
              <a:effectLst/>
              <a:uLnTx/>
              <a:uFillTx/>
              <a:latin typeface="+mn-lt"/>
              <a:ea typeface="Arial Unicode MS" pitchFamily="34" charset="-128"/>
              <a:cs typeface="Arial Unicode MS" pitchFamily="34" charset="-128"/>
            </a:endParaRPr>
          </a:p>
          <a:p>
            <a:pPr marL="342900" marR="0" lvl="0" indent="-342900" algn="l" defTabSz="914400" rtl="0" eaLnBrk="0" fontAlgn="base" latinLnBrk="0" hangingPunct="0">
              <a:lnSpc>
                <a:spcPct val="90000"/>
              </a:lnSpc>
              <a:spcBef>
                <a:spcPct val="20000"/>
              </a:spcBef>
              <a:spcAft>
                <a:spcPct val="0"/>
              </a:spcAft>
              <a:buClr>
                <a:schemeClr val="folHlink"/>
              </a:buClr>
              <a:buSzPct val="75000"/>
              <a:buFont typeface="Wingdings" pitchFamily="-112" charset="2"/>
              <a:buChar char="n"/>
              <a:tabLst/>
              <a:defRPr/>
            </a:pPr>
            <a:r>
              <a:rPr kumimoji="0" lang="en-GB" sz="1800" b="0" i="0" u="none" strike="noStrike" kern="0" cap="none" spc="0" normalizeH="0" baseline="0" noProof="0" dirty="0" smtClean="0">
                <a:ln>
                  <a:noFill/>
                </a:ln>
                <a:solidFill>
                  <a:srgbClr val="CC3300"/>
                </a:solidFill>
                <a:effectLst/>
                <a:uLnTx/>
                <a:uFillTx/>
                <a:latin typeface="+mn-lt"/>
                <a:ea typeface="ＭＳ Ｐゴシック" pitchFamily="-112" charset="-128"/>
                <a:cs typeface="Times New Roman" pitchFamily="18" charset="0"/>
              </a:rPr>
              <a:t>38%</a:t>
            </a:r>
            <a:r>
              <a:rPr kumimoji="0" lang="en-GB" sz="1800" b="0" i="0" u="none" strike="noStrike" kern="0" cap="none" spc="0" normalizeH="0" baseline="0" noProof="0" dirty="0" smtClean="0">
                <a:ln>
                  <a:noFill/>
                </a:ln>
                <a:solidFill>
                  <a:schemeClr val="accent2"/>
                </a:solidFill>
                <a:effectLst/>
                <a:uLnTx/>
                <a:uFillTx/>
                <a:latin typeface="+mn-lt"/>
                <a:ea typeface="ＭＳ Ｐゴシック" pitchFamily="-112" charset="-128"/>
                <a:cs typeface="Times New Roman" pitchFamily="18" charset="0"/>
              </a:rPr>
              <a:t> </a:t>
            </a:r>
            <a:r>
              <a:rPr kumimoji="0" lang="en-GB" sz="1800" b="0" i="0" u="none" strike="noStrike" kern="0" cap="none" spc="0" normalizeH="0" baseline="0" noProof="0" dirty="0" smtClean="0">
                <a:ln>
                  <a:noFill/>
                </a:ln>
                <a:effectLst/>
                <a:uLnTx/>
                <a:uFillTx/>
                <a:latin typeface="+mn-lt"/>
                <a:ea typeface="ＭＳ Ｐゴシック" pitchFamily="-112" charset="-128"/>
                <a:cs typeface="Times New Roman" pitchFamily="18" charset="0"/>
              </a:rPr>
              <a:t>developed new products</a:t>
            </a:r>
          </a:p>
          <a:p>
            <a:pPr marL="342900" marR="0" lvl="0" indent="-342900" algn="l" defTabSz="914400" rtl="0" eaLnBrk="0" fontAlgn="base" latinLnBrk="0" hangingPunct="0">
              <a:lnSpc>
                <a:spcPct val="90000"/>
              </a:lnSpc>
              <a:spcBef>
                <a:spcPct val="20000"/>
              </a:spcBef>
              <a:spcAft>
                <a:spcPct val="0"/>
              </a:spcAft>
              <a:buClr>
                <a:schemeClr val="folHlink"/>
              </a:buClr>
              <a:buSzPct val="75000"/>
              <a:buFont typeface="Wingdings" pitchFamily="-112" charset="2"/>
              <a:buChar char="n"/>
              <a:tabLst/>
              <a:defRPr/>
            </a:pPr>
            <a:r>
              <a:rPr kumimoji="0" lang="en-GB" sz="1800" b="0" i="0" u="none" strike="noStrike" kern="0" cap="none" spc="0" normalizeH="0" baseline="0" noProof="0" dirty="0" smtClean="0">
                <a:ln>
                  <a:noFill/>
                </a:ln>
                <a:solidFill>
                  <a:srgbClr val="CC3300"/>
                </a:solidFill>
                <a:effectLst/>
                <a:uLnTx/>
                <a:uFillTx/>
                <a:latin typeface="+mn-lt"/>
                <a:ea typeface="ＭＳ Ｐゴシック" pitchFamily="-112" charset="-128"/>
                <a:cs typeface="Arial" charset="0"/>
              </a:rPr>
              <a:t>36%</a:t>
            </a:r>
            <a:r>
              <a:rPr kumimoji="0" lang="en-GB" sz="1800" b="0" i="0" u="none" strike="noStrike" kern="0" cap="none" spc="0" normalizeH="0" baseline="0" noProof="0" dirty="0" smtClean="0">
                <a:ln>
                  <a:noFill/>
                </a:ln>
                <a:solidFill>
                  <a:schemeClr val="accent2"/>
                </a:solidFill>
                <a:effectLst/>
                <a:uLnTx/>
                <a:uFillTx/>
                <a:latin typeface="+mn-lt"/>
                <a:ea typeface="ＭＳ Ｐゴシック" pitchFamily="-112" charset="-128"/>
                <a:cs typeface="Arial" charset="0"/>
              </a:rPr>
              <a:t> </a:t>
            </a:r>
            <a:r>
              <a:rPr kumimoji="0" lang="en-GB" sz="1800" b="0" i="0" u="none" strike="noStrike" kern="0" cap="none" spc="0" normalizeH="0" baseline="0" noProof="0" dirty="0" smtClean="0">
                <a:ln>
                  <a:noFill/>
                </a:ln>
                <a:effectLst/>
                <a:uLnTx/>
                <a:uFillTx/>
                <a:latin typeface="+mn-lt"/>
                <a:ea typeface="ＭＳ Ｐゴシック" pitchFamily="-112" charset="-128"/>
                <a:cs typeface="Arial" charset="0"/>
              </a:rPr>
              <a:t>indicated market learning</a:t>
            </a:r>
            <a:endParaRPr kumimoji="0" lang="en-GB" sz="1800" b="0" i="0" u="none" strike="noStrike" kern="0" cap="none" spc="0" normalizeH="0" baseline="0" noProof="0" dirty="0" smtClean="0">
              <a:ln>
                <a:noFill/>
              </a:ln>
              <a:effectLst/>
              <a:uLnTx/>
              <a:uFillTx/>
              <a:latin typeface="+mn-lt"/>
              <a:ea typeface="Arial Unicode MS" pitchFamily="34" charset="-128"/>
              <a:cs typeface="Arial Unicode MS" pitchFamily="34" charset="-128"/>
            </a:endParaRPr>
          </a:p>
          <a:p>
            <a:pPr marL="342900" marR="0" lvl="0" indent="-342900" algn="l" defTabSz="914400" rtl="0" eaLnBrk="0" fontAlgn="base" latinLnBrk="0" hangingPunct="0">
              <a:lnSpc>
                <a:spcPct val="90000"/>
              </a:lnSpc>
              <a:spcBef>
                <a:spcPct val="20000"/>
              </a:spcBef>
              <a:spcAft>
                <a:spcPct val="0"/>
              </a:spcAft>
              <a:buClr>
                <a:schemeClr val="folHlink"/>
              </a:buClr>
              <a:buSzPct val="75000"/>
              <a:buFont typeface="Wingdings" pitchFamily="-112" charset="2"/>
              <a:buChar char="n"/>
              <a:tabLst/>
              <a:defRPr/>
            </a:pPr>
            <a:r>
              <a:rPr kumimoji="0" lang="en-GB" sz="1800" b="0" i="0" u="none" strike="noStrike" kern="0" cap="none" spc="0" normalizeH="0" baseline="0" noProof="0" dirty="0" smtClean="0">
                <a:ln>
                  <a:noFill/>
                </a:ln>
                <a:solidFill>
                  <a:srgbClr val="CC3300"/>
                </a:solidFill>
                <a:effectLst/>
                <a:uLnTx/>
                <a:uFillTx/>
                <a:latin typeface="+mn-lt"/>
                <a:ea typeface="ＭＳ Ｐゴシック" pitchFamily="-112" charset="-128"/>
                <a:cs typeface="Times New Roman" pitchFamily="18" charset="0"/>
              </a:rPr>
              <a:t>13%</a:t>
            </a:r>
            <a:r>
              <a:rPr kumimoji="0" lang="en-GB" sz="1800" b="0" i="0" u="none" strike="noStrike" kern="0" cap="none" spc="0" normalizeH="0" baseline="0" noProof="0" dirty="0" smtClean="0">
                <a:ln>
                  <a:noFill/>
                </a:ln>
                <a:solidFill>
                  <a:schemeClr val="accent2"/>
                </a:solidFill>
                <a:effectLst/>
                <a:uLnTx/>
                <a:uFillTx/>
                <a:latin typeface="+mn-lt"/>
                <a:ea typeface="ＭＳ Ｐゴシック" pitchFamily="-112" charset="-128"/>
                <a:cs typeface="Times New Roman" pitchFamily="18" charset="0"/>
              </a:rPr>
              <a:t> </a:t>
            </a:r>
            <a:r>
              <a:rPr kumimoji="0" lang="en-GB" sz="1800" b="0" i="0" u="none" strike="noStrike" kern="0" cap="none" spc="0" normalizeH="0" baseline="0" noProof="0" dirty="0" smtClean="0">
                <a:ln>
                  <a:noFill/>
                </a:ln>
                <a:effectLst/>
                <a:uLnTx/>
                <a:uFillTx/>
                <a:latin typeface="+mn-lt"/>
                <a:ea typeface="ＭＳ Ｐゴシック" pitchFamily="-112" charset="-128"/>
                <a:cs typeface="Times New Roman" pitchFamily="18" charset="0"/>
              </a:rPr>
              <a:t>started new R&amp;D teams </a:t>
            </a:r>
            <a:endParaRPr kumimoji="0" lang="en-GB" sz="1800" b="0" i="0" u="none" strike="noStrike" kern="0" cap="none" spc="0" normalizeH="0" baseline="0" noProof="0" dirty="0" smtClean="0">
              <a:ln>
                <a:noFill/>
              </a:ln>
              <a:solidFill>
                <a:schemeClr val="accent2"/>
              </a:solidFill>
              <a:effectLst/>
              <a:uLnTx/>
              <a:uFillTx/>
              <a:latin typeface="+mn-lt"/>
              <a:ea typeface="ＭＳ Ｐゴシック" pitchFamily="-112" charset="-128"/>
              <a:cs typeface="Times New Roman" pitchFamily="18" charset="0"/>
            </a:endParaRPr>
          </a:p>
          <a:p>
            <a:pPr marL="342900" marR="0" lvl="0" indent="-342900" algn="l" defTabSz="914400" rtl="0" eaLnBrk="0" fontAlgn="base" latinLnBrk="0" hangingPunct="0">
              <a:lnSpc>
                <a:spcPct val="90000"/>
              </a:lnSpc>
              <a:spcBef>
                <a:spcPct val="20000"/>
              </a:spcBef>
              <a:spcAft>
                <a:spcPct val="0"/>
              </a:spcAft>
              <a:buClr>
                <a:schemeClr val="folHlink"/>
              </a:buClr>
              <a:buSzPct val="75000"/>
              <a:buFont typeface="Wingdings" pitchFamily="-112" charset="2"/>
              <a:buChar char="n"/>
              <a:tabLst/>
              <a:defRPr/>
            </a:pPr>
            <a:r>
              <a:rPr kumimoji="0" lang="en-GB" sz="1800" b="0" i="0" u="none" strike="noStrike" kern="0" cap="none" spc="0" normalizeH="0" baseline="0" noProof="0" dirty="0" smtClean="0">
                <a:ln>
                  <a:noFill/>
                </a:ln>
                <a:solidFill>
                  <a:srgbClr val="CC3300"/>
                </a:solidFill>
                <a:effectLst/>
                <a:uLnTx/>
                <a:uFillTx/>
                <a:latin typeface="+mn-lt"/>
                <a:ea typeface="ＭＳ Ｐゴシック" pitchFamily="-112" charset="-128"/>
                <a:cs typeface="Times New Roman" pitchFamily="18" charset="0"/>
              </a:rPr>
              <a:t>52%</a:t>
            </a:r>
            <a:r>
              <a:rPr kumimoji="0" lang="en-GB" sz="1800" b="0" i="0" u="none" strike="noStrike" kern="0" cap="none" spc="0" normalizeH="0" baseline="0" noProof="0" dirty="0" smtClean="0">
                <a:ln>
                  <a:noFill/>
                </a:ln>
                <a:solidFill>
                  <a:schemeClr val="accent2"/>
                </a:solidFill>
                <a:effectLst/>
                <a:uLnTx/>
                <a:uFillTx/>
                <a:latin typeface="+mn-lt"/>
                <a:ea typeface="ＭＳ Ｐゴシック" pitchFamily="-112" charset="-128"/>
                <a:cs typeface="Times New Roman" pitchFamily="18" charset="0"/>
              </a:rPr>
              <a:t> </a:t>
            </a:r>
            <a:r>
              <a:rPr kumimoji="0" lang="en-GB" sz="1800" b="0" i="0" u="none" strike="noStrike" kern="0" cap="none" spc="0" normalizeH="0" baseline="0" noProof="0" dirty="0" smtClean="0">
                <a:ln>
                  <a:noFill/>
                </a:ln>
                <a:effectLst/>
                <a:uLnTx/>
                <a:uFillTx/>
                <a:latin typeface="+mn-lt"/>
                <a:ea typeface="ＭＳ Ｐゴシック" pitchFamily="-112" charset="-128"/>
                <a:cs typeface="Times New Roman" pitchFamily="18" charset="0"/>
              </a:rPr>
              <a:t>would have had poorer sales performance without CER</a:t>
            </a:r>
            <a:r>
              <a:rPr kumimoji="0" lang="fr-FR" sz="1800" b="0" i="0" u="none" strike="noStrike" kern="0" cap="none" spc="0" normalizeH="0" baseline="0" noProof="0" dirty="0" smtClean="0">
                <a:ln>
                  <a:noFill/>
                </a:ln>
                <a:effectLst/>
                <a:uLnTx/>
                <a:uFillTx/>
                <a:latin typeface="+mn-lt"/>
                <a:ea typeface="ＭＳ Ｐゴシック" pitchFamily="-112" charset="-128"/>
                <a:cs typeface="Times New Roman" pitchFamily="18" charset="0"/>
              </a:rPr>
              <a:t>N</a:t>
            </a:r>
          </a:p>
          <a:p>
            <a:pPr marL="342900" marR="0" lvl="0" indent="-342900" algn="l" defTabSz="914400" rtl="0" eaLnBrk="0" fontAlgn="base" latinLnBrk="0" hangingPunct="0">
              <a:lnSpc>
                <a:spcPct val="90000"/>
              </a:lnSpc>
              <a:spcBef>
                <a:spcPct val="20000"/>
              </a:spcBef>
              <a:spcAft>
                <a:spcPct val="0"/>
              </a:spcAft>
              <a:buClr>
                <a:schemeClr val="folHlink"/>
              </a:buClr>
              <a:buSzPct val="75000"/>
              <a:buFont typeface="Wingdings" pitchFamily="-112" charset="2"/>
              <a:buChar char="n"/>
              <a:tabLst/>
              <a:defRPr/>
            </a:pPr>
            <a:r>
              <a:rPr kumimoji="0" lang="en-GB" sz="1800" b="0" i="0" u="none" strike="noStrike" kern="0" cap="none" spc="0" normalizeH="0" baseline="0" noProof="0" dirty="0" smtClean="0">
                <a:ln>
                  <a:noFill/>
                </a:ln>
                <a:solidFill>
                  <a:srgbClr val="CC3300"/>
                </a:solidFill>
                <a:effectLst/>
                <a:uLnTx/>
                <a:uFillTx/>
                <a:latin typeface="+mn-lt"/>
                <a:ea typeface="ＭＳ Ｐゴシック" pitchFamily="-112" charset="-128"/>
                <a:cs typeface="Times New Roman" pitchFamily="18" charset="0"/>
              </a:rPr>
              <a:t>41%</a:t>
            </a:r>
            <a:r>
              <a:rPr kumimoji="0" lang="en-GB" sz="1800" b="0" i="0" u="none" strike="noStrike" kern="0" cap="none" spc="0" normalizeH="0" baseline="0" noProof="0" dirty="0" smtClean="0">
                <a:ln>
                  <a:noFill/>
                </a:ln>
                <a:solidFill>
                  <a:schemeClr val="accent2"/>
                </a:solidFill>
                <a:effectLst/>
                <a:uLnTx/>
                <a:uFillTx/>
                <a:latin typeface="+mn-lt"/>
                <a:ea typeface="ＭＳ Ｐゴシック" pitchFamily="-112" charset="-128"/>
                <a:cs typeface="Times New Roman" pitchFamily="18" charset="0"/>
              </a:rPr>
              <a:t> </a:t>
            </a:r>
            <a:r>
              <a:rPr kumimoji="0" lang="en-GB" sz="1800" b="0" i="0" u="none" strike="noStrike" kern="0" cap="none" spc="0" normalizeH="0" baseline="0" noProof="0" dirty="0" smtClean="0">
                <a:ln>
                  <a:noFill/>
                </a:ln>
                <a:effectLst/>
                <a:uLnTx/>
                <a:uFillTx/>
                <a:latin typeface="+mn-lt"/>
                <a:ea typeface="ＭＳ Ｐゴシック" pitchFamily="-112" charset="-128"/>
                <a:cs typeface="Times New Roman" pitchFamily="18" charset="0"/>
              </a:rPr>
              <a:t>would have had poorer technological performance</a:t>
            </a:r>
            <a:r>
              <a:rPr kumimoji="0" lang="fr-FR" sz="1800" b="0" i="0" u="none" strike="noStrike" kern="0" cap="none" spc="0" normalizeH="0" baseline="0" noProof="0" dirty="0" smtClean="0">
                <a:ln>
                  <a:noFill/>
                </a:ln>
                <a:effectLst/>
                <a:uLnTx/>
                <a:uFillTx/>
                <a:latin typeface="+mn-lt"/>
                <a:ea typeface="ＭＳ Ｐゴシック" pitchFamily="-112" charset="-128"/>
                <a:cs typeface="Times New Roman" pitchFamily="18" charset="0"/>
              </a:rPr>
              <a:t> </a:t>
            </a:r>
            <a:r>
              <a:rPr kumimoji="0" lang="en-GB" sz="1800" b="0" i="0" u="none" strike="noStrike" kern="0" cap="none" spc="0" normalizeH="0" baseline="0" noProof="0" dirty="0" smtClean="0">
                <a:ln>
                  <a:noFill/>
                </a:ln>
                <a:effectLst/>
                <a:uLnTx/>
                <a:uFillTx/>
                <a:latin typeface="+mn-lt"/>
                <a:ea typeface="ＭＳ Ｐゴシック" pitchFamily="-112" charset="-128"/>
                <a:cs typeface="Times New Roman" pitchFamily="18" charset="0"/>
              </a:rPr>
              <a:t> </a:t>
            </a:r>
            <a:endParaRPr kumimoji="0" lang="fr-FR" sz="1800" b="0" i="0" u="none" strike="noStrike" kern="0" cap="none" spc="0" normalizeH="0" baseline="0" noProof="0" dirty="0">
              <a:ln>
                <a:noFill/>
              </a:ln>
              <a:effectLst/>
              <a:uLnTx/>
              <a:uFillTx/>
              <a:latin typeface="+mn-lt"/>
              <a:ea typeface="ＭＳ Ｐゴシック" pitchFamily="-112" charset="-128"/>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52400"/>
            <a:ext cx="8136904" cy="762000"/>
          </a:xfrm>
        </p:spPr>
        <p:txBody>
          <a:bodyPr/>
          <a:lstStyle/>
          <a:p>
            <a:r>
              <a:rPr lang="fr-CH" sz="3200" dirty="0" err="1" smtClean="0"/>
              <a:t>Knowledge</a:t>
            </a:r>
            <a:r>
              <a:rPr lang="fr-CH" sz="3200" dirty="0" smtClean="0"/>
              <a:t> Transfer </a:t>
            </a:r>
            <a:r>
              <a:rPr lang="fr-CH" sz="3200" dirty="0" err="1" smtClean="0"/>
              <a:t>through</a:t>
            </a:r>
            <a:r>
              <a:rPr lang="fr-CH" sz="3200" dirty="0" smtClean="0"/>
              <a:t> People</a:t>
            </a:r>
            <a:endParaRPr lang="en-GB" sz="3200" dirty="0"/>
          </a:p>
        </p:txBody>
      </p:sp>
      <p:sp>
        <p:nvSpPr>
          <p:cNvPr id="6" name="Rectangle 3"/>
          <p:cNvSpPr txBox="1">
            <a:spLocks noChangeArrowheads="1"/>
          </p:cNvSpPr>
          <p:nvPr/>
        </p:nvSpPr>
        <p:spPr bwMode="auto">
          <a:xfrm>
            <a:off x="457200" y="1291455"/>
            <a:ext cx="3110948" cy="45005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80000" eaLnBrk="1" hangingPunct="1"/>
            <a:r>
              <a:rPr lang="en-US" sz="2000" dirty="0" smtClean="0">
                <a:solidFill>
                  <a:schemeClr val="tx2"/>
                </a:solidFill>
              </a:rPr>
              <a:t>Every year, hundreds of students come to CERN to contribute to our research programs</a:t>
            </a:r>
          </a:p>
          <a:p>
            <a:pPr marL="180000" eaLnBrk="1" hangingPunct="1"/>
            <a:endParaRPr lang="en-US" sz="2000" dirty="0" smtClean="0">
              <a:solidFill>
                <a:schemeClr val="tx2"/>
              </a:solidFill>
            </a:endParaRPr>
          </a:p>
          <a:p>
            <a:pPr marL="180000" eaLnBrk="1" hangingPunct="1"/>
            <a:r>
              <a:rPr lang="en-US" sz="2000" dirty="0" smtClean="0">
                <a:solidFill>
                  <a:schemeClr val="tx2"/>
                </a:solidFill>
              </a:rPr>
              <a:t>An opportunity for young people to learn in a multicultural environment</a:t>
            </a:r>
          </a:p>
          <a:p>
            <a:pPr marL="180000" eaLnBrk="1" hangingPunct="1"/>
            <a:endParaRPr kumimoji="0" lang="en-US" sz="2000" b="0" i="0" u="none" strike="noStrike" kern="0" cap="none" spc="0" normalizeH="0" baseline="0" noProof="0" dirty="0" smtClean="0">
              <a:ln>
                <a:noFill/>
              </a:ln>
              <a:solidFill>
                <a:schemeClr val="tx2"/>
              </a:solidFill>
              <a:effectLst/>
              <a:uLnTx/>
              <a:uFillTx/>
              <a:latin typeface="+mn-lt"/>
              <a:ea typeface="ＭＳ Ｐゴシック" pitchFamily="-112" charset="-128"/>
              <a:cs typeface="Times New Roman" pitchFamily="18" charset="0"/>
            </a:endParaRPr>
          </a:p>
          <a:p>
            <a:pPr marL="180000" eaLnBrk="1" hangingPunct="1"/>
            <a:r>
              <a:rPr lang="en-US" sz="2000" kern="0" dirty="0" smtClean="0">
                <a:solidFill>
                  <a:schemeClr val="tx2"/>
                </a:solidFill>
                <a:ea typeface="ＭＳ Ｐゴシック" pitchFamily="-112" charset="-128"/>
                <a:cs typeface="Times New Roman" pitchFamily="18" charset="0"/>
              </a:rPr>
              <a:t>Not only for physicists! Also engineers, computer scientists, administrative students…</a:t>
            </a:r>
            <a:endParaRPr kumimoji="0" lang="fr-FR" sz="1800" b="0" i="0" u="none" strike="noStrike" kern="0" cap="none" spc="0" normalizeH="0" baseline="0" noProof="0" dirty="0">
              <a:ln>
                <a:noFill/>
              </a:ln>
              <a:effectLst/>
              <a:uLnTx/>
              <a:uFillTx/>
              <a:latin typeface="+mn-lt"/>
              <a:ea typeface="ＭＳ Ｐゴシック" pitchFamily="-112" charset="-128"/>
              <a:cs typeface="Times New Roman" pitchFamily="18" charset="0"/>
            </a:endParaRPr>
          </a:p>
        </p:txBody>
      </p:sp>
      <p:pic>
        <p:nvPicPr>
          <p:cNvPr id="30723" name="Picture 3"/>
          <p:cNvPicPr>
            <a:picLocks noChangeAspect="1" noChangeArrowheads="1"/>
          </p:cNvPicPr>
          <p:nvPr/>
        </p:nvPicPr>
        <p:blipFill>
          <a:blip r:embed="rId3" cstate="print"/>
          <a:srcRect/>
          <a:stretch>
            <a:fillRect/>
          </a:stretch>
        </p:blipFill>
        <p:spPr bwMode="auto">
          <a:xfrm>
            <a:off x="3717234" y="1338677"/>
            <a:ext cx="4800600" cy="2371725"/>
          </a:xfrm>
          <a:prstGeom prst="rect">
            <a:avLst/>
          </a:prstGeom>
          <a:noFill/>
          <a:ln w="9525">
            <a:noFill/>
            <a:miter lim="800000"/>
            <a:headEnd/>
            <a:tailEnd/>
          </a:ln>
        </p:spPr>
      </p:pic>
      <p:pic>
        <p:nvPicPr>
          <p:cNvPr id="30724" name="Picture 4"/>
          <p:cNvPicPr>
            <a:picLocks noChangeAspect="1" noChangeArrowheads="1"/>
          </p:cNvPicPr>
          <p:nvPr/>
        </p:nvPicPr>
        <p:blipFill>
          <a:blip r:embed="rId4" cstate="print"/>
          <a:srcRect/>
          <a:stretch>
            <a:fillRect/>
          </a:stretch>
        </p:blipFill>
        <p:spPr bwMode="auto">
          <a:xfrm>
            <a:off x="4323521" y="3918917"/>
            <a:ext cx="3826566" cy="22897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348065" y="88674"/>
            <a:ext cx="7337362" cy="646560"/>
          </a:xfrm>
        </p:spPr>
        <p:txBody>
          <a:bodyPr>
            <a:normAutofit/>
          </a:bodyPr>
          <a:lstStyle/>
          <a:p>
            <a:r>
              <a:rPr lang="en-US" sz="3600" dirty="0" smtClean="0"/>
              <a:t>EU funded projects</a:t>
            </a:r>
            <a:endParaRPr lang="en-US" sz="3600" dirty="0"/>
          </a:p>
        </p:txBody>
      </p:sp>
      <p:sp>
        <p:nvSpPr>
          <p:cNvPr id="9" name="Content Placeholder 8"/>
          <p:cNvSpPr>
            <a:spLocks noGrp="1"/>
          </p:cNvSpPr>
          <p:nvPr>
            <p:ph idx="1"/>
          </p:nvPr>
        </p:nvSpPr>
        <p:spPr>
          <a:xfrm>
            <a:off x="322050" y="856177"/>
            <a:ext cx="7847916" cy="1057484"/>
          </a:xfrm>
        </p:spPr>
        <p:txBody>
          <a:bodyPr>
            <a:noAutofit/>
          </a:bodyPr>
          <a:lstStyle/>
          <a:p>
            <a:r>
              <a:rPr lang="en-US" sz="1600" dirty="0"/>
              <a:t>Wide range of hadron therapy projects: training, R&amp;D, infrastructures</a:t>
            </a:r>
          </a:p>
          <a:p>
            <a:r>
              <a:rPr lang="en-US" sz="1600" dirty="0"/>
              <a:t>A total funding of ~24 M Euros</a:t>
            </a:r>
          </a:p>
          <a:p>
            <a:r>
              <a:rPr lang="en-US" sz="1600" dirty="0"/>
              <a:t>All coordinated by CERN, except ULICE coordinated by </a:t>
            </a:r>
            <a:r>
              <a:rPr lang="en-US" sz="1600" dirty="0" smtClean="0"/>
              <a:t>CNAO</a:t>
            </a:r>
          </a:p>
          <a:p>
            <a:r>
              <a:rPr lang="en-US" sz="1600" dirty="0" smtClean="0"/>
              <a:t>Under the umbrella of ENLIGHT</a:t>
            </a:r>
            <a:endParaRPr lang="en-US" sz="1600" dirty="0"/>
          </a:p>
          <a:p>
            <a:endParaRPr lang="en-US" sz="1600" dirty="0"/>
          </a:p>
        </p:txBody>
      </p:sp>
      <p:pic>
        <p:nvPicPr>
          <p:cNvPr id="11" name="Picture 6"/>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925681" y="88674"/>
            <a:ext cx="1098551" cy="7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Enlight logo.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
            <a:ext cx="1158667" cy="87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p:nvPr/>
        </p:nvGrpSpPr>
        <p:grpSpPr>
          <a:xfrm>
            <a:off x="107504" y="2235490"/>
            <a:ext cx="4032448" cy="1856823"/>
            <a:chOff x="7016601" y="2268251"/>
            <a:chExt cx="4032448" cy="1856823"/>
          </a:xfrm>
        </p:grpSpPr>
        <p:pic>
          <p:nvPicPr>
            <p:cNvPr id="14" name="Picture 11" descr="Partner_logo_small.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16601" y="2268251"/>
              <a:ext cx="1367027" cy="117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2"/>
            <p:cNvSpPr txBox="1">
              <a:spLocks/>
            </p:cNvSpPr>
            <p:nvPr/>
          </p:nvSpPr>
          <p:spPr bwMode="auto">
            <a:xfrm>
              <a:off x="8404944" y="2357702"/>
              <a:ext cx="2644105" cy="176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charset="0"/>
                <a:buChar char="•"/>
                <a:defRPr sz="2800" kern="1200">
                  <a:solidFill>
                    <a:srgbClr val="025EA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400" kern="1200">
                  <a:solidFill>
                    <a:srgbClr val="025EA0"/>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000" kern="1200">
                  <a:solidFill>
                    <a:srgbClr val="025EA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1800" kern="1200">
                  <a:solidFill>
                    <a:srgbClr val="025EA0"/>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1800" kern="1200">
                  <a:solidFill>
                    <a:srgbClr val="025EA0"/>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pPr>
              <a:r>
                <a:rPr lang="en-US" sz="1800" dirty="0" smtClean="0">
                  <a:solidFill>
                    <a:schemeClr val="tx1"/>
                  </a:solidFill>
                  <a:ea typeface="ＭＳ Ｐゴシック" charset="0"/>
                  <a:cs typeface="ＭＳ Ｐゴシック" charset="0"/>
                </a:rPr>
                <a:t>Marie Curie Initial Training Network</a:t>
              </a:r>
            </a:p>
            <a:p>
              <a:pPr>
                <a:lnSpc>
                  <a:spcPct val="80000"/>
                </a:lnSpc>
              </a:pPr>
              <a:r>
                <a:rPr lang="en-US" sz="1800" dirty="0">
                  <a:solidFill>
                    <a:schemeClr val="tx1"/>
                  </a:solidFill>
                  <a:ea typeface="ＭＳ Ｐゴシック" charset="0"/>
                  <a:cs typeface="ＭＳ Ｐゴシック" charset="0"/>
                </a:rPr>
                <a:t>12 institutions</a:t>
              </a:r>
            </a:p>
            <a:p>
              <a:pPr>
                <a:lnSpc>
                  <a:spcPct val="80000"/>
                </a:lnSpc>
              </a:pPr>
              <a:r>
                <a:rPr lang="en-US" sz="1800" dirty="0">
                  <a:solidFill>
                    <a:schemeClr val="tx1"/>
                  </a:solidFill>
                  <a:ea typeface="ＭＳ Ｐゴシック" charset="0"/>
                  <a:cs typeface="ＭＳ Ｐゴシック" charset="0"/>
                </a:rPr>
                <a:t>25 </a:t>
              </a:r>
              <a:r>
                <a:rPr lang="en-US" sz="1800" dirty="0" smtClean="0">
                  <a:solidFill>
                    <a:schemeClr val="tx1"/>
                  </a:solidFill>
                  <a:ea typeface="ＭＳ Ｐゴシック" charset="0"/>
                  <a:cs typeface="ＭＳ Ｐゴシック" charset="0"/>
                </a:rPr>
                <a:t>trainees</a:t>
              </a:r>
              <a:r>
                <a:rPr lang="en-US" sz="1800" dirty="0">
                  <a:solidFill>
                    <a:schemeClr val="tx1"/>
                  </a:solidFill>
                  <a:ea typeface="ＭＳ Ｐゴシック" charset="0"/>
                  <a:cs typeface="ＭＳ Ｐゴシック" charset="0"/>
                </a:rPr>
                <a:t> </a:t>
              </a:r>
              <a:r>
                <a:rPr lang="en-US" sz="1800" dirty="0" smtClean="0">
                  <a:solidFill>
                    <a:schemeClr val="tx1"/>
                  </a:solidFill>
                  <a:ea typeface="ＭＳ Ｐゴシック" charset="0"/>
                  <a:cs typeface="ＭＳ Ｐゴシック" charset="0"/>
                </a:rPr>
                <a:t>(4 CERN fellows)</a:t>
              </a:r>
            </a:p>
            <a:p>
              <a:pPr>
                <a:lnSpc>
                  <a:spcPct val="80000"/>
                </a:lnSpc>
              </a:pPr>
              <a:r>
                <a:rPr lang="en-US" sz="1800" dirty="0" smtClean="0">
                  <a:solidFill>
                    <a:schemeClr val="tx1"/>
                  </a:solidFill>
                  <a:ea typeface="ＭＳ Ｐゴシック" charset="0"/>
                  <a:cs typeface="ＭＳ Ｐゴシック" charset="0"/>
                </a:rPr>
                <a:t>PARTNER-2 submitted in 2011</a:t>
              </a:r>
            </a:p>
          </p:txBody>
        </p:sp>
      </p:grpSp>
      <p:grpSp>
        <p:nvGrpSpPr>
          <p:cNvPr id="3" name="Group 15"/>
          <p:cNvGrpSpPr/>
          <p:nvPr/>
        </p:nvGrpSpPr>
        <p:grpSpPr>
          <a:xfrm>
            <a:off x="5076057" y="2230617"/>
            <a:ext cx="3960439" cy="2138932"/>
            <a:chOff x="6732240" y="1481726"/>
            <a:chExt cx="3960439" cy="2138932"/>
          </a:xfrm>
        </p:grpSpPr>
        <p:pic>
          <p:nvPicPr>
            <p:cNvPr id="17" name="Picture 11" descr="ULICE.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732240" y="1552897"/>
              <a:ext cx="1536628" cy="101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ontent Placeholder 2"/>
            <p:cNvSpPr txBox="1">
              <a:spLocks/>
            </p:cNvSpPr>
            <p:nvPr/>
          </p:nvSpPr>
          <p:spPr bwMode="auto">
            <a:xfrm>
              <a:off x="8268868" y="1481726"/>
              <a:ext cx="2423811" cy="213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Arial" charset="0"/>
                <a:buChar char="•"/>
                <a:defRPr sz="2800" kern="1200">
                  <a:solidFill>
                    <a:srgbClr val="025EA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400" kern="1200">
                  <a:solidFill>
                    <a:srgbClr val="025EA0"/>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000" kern="1200">
                  <a:solidFill>
                    <a:srgbClr val="025EA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1800" kern="1200">
                  <a:solidFill>
                    <a:srgbClr val="025EA0"/>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1800" kern="1200">
                  <a:solidFill>
                    <a:srgbClr val="025EA0"/>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pPr>
              <a:r>
                <a:rPr lang="en-US" sz="1800" dirty="0" smtClean="0">
                  <a:solidFill>
                    <a:srgbClr val="0C377B"/>
                  </a:solidFill>
                  <a:ea typeface="ＭＳ Ｐゴシック" charset="0"/>
                  <a:cs typeface="ＭＳ Ｐゴシック" charset="0"/>
                </a:rPr>
                <a:t>Infrastructures for hadron therapy</a:t>
              </a:r>
            </a:p>
            <a:p>
              <a:pPr>
                <a:lnSpc>
                  <a:spcPct val="80000"/>
                </a:lnSpc>
              </a:pPr>
              <a:r>
                <a:rPr lang="en-US" sz="1800" dirty="0">
                  <a:solidFill>
                    <a:srgbClr val="0C377B"/>
                  </a:solidFill>
                  <a:ea typeface="ＭＳ Ｐゴシック" charset="0"/>
                  <a:cs typeface="ＭＳ Ｐゴシック" charset="0"/>
                </a:rPr>
                <a:t>20 </a:t>
              </a:r>
              <a:r>
                <a:rPr lang="en-US" sz="1800" dirty="0" smtClean="0">
                  <a:solidFill>
                    <a:srgbClr val="0C377B"/>
                  </a:solidFill>
                  <a:ea typeface="ＭＳ Ｐゴシック" charset="0"/>
                  <a:cs typeface="ＭＳ Ｐゴシック" charset="0"/>
                </a:rPr>
                <a:t>institutions</a:t>
              </a:r>
            </a:p>
            <a:p>
              <a:pPr>
                <a:lnSpc>
                  <a:spcPct val="80000"/>
                </a:lnSpc>
              </a:pPr>
              <a:r>
                <a:rPr lang="en-US" sz="1800" dirty="0" smtClean="0">
                  <a:solidFill>
                    <a:srgbClr val="0C377B"/>
                  </a:solidFill>
                  <a:ea typeface="ＭＳ Ｐゴシック" charset="0"/>
                  <a:cs typeface="ＭＳ Ｐゴシック" charset="0"/>
                </a:rPr>
                <a:t>Mid term review in 2011</a:t>
              </a:r>
              <a:endParaRPr lang="en-US" sz="1800" dirty="0">
                <a:solidFill>
                  <a:srgbClr val="0C377B"/>
                </a:solidFill>
                <a:ea typeface="ＭＳ Ｐゴシック" charset="0"/>
                <a:cs typeface="ＭＳ Ｐゴシック" charset="0"/>
              </a:endParaRPr>
            </a:p>
          </p:txBody>
        </p:sp>
      </p:grpSp>
      <p:grpSp>
        <p:nvGrpSpPr>
          <p:cNvPr id="4" name="Group 18"/>
          <p:cNvGrpSpPr/>
          <p:nvPr/>
        </p:nvGrpSpPr>
        <p:grpSpPr>
          <a:xfrm>
            <a:off x="251520" y="4442284"/>
            <a:ext cx="4069270" cy="1421632"/>
            <a:chOff x="6012160" y="2466900"/>
            <a:chExt cx="4069270" cy="1421632"/>
          </a:xfrm>
        </p:grpSpPr>
        <p:pic>
          <p:nvPicPr>
            <p:cNvPr id="20" name="Picture 10" descr="Envision-Logo.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6012160" y="2700464"/>
              <a:ext cx="1622329" cy="74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ontent Placeholder 2"/>
            <p:cNvSpPr txBox="1">
              <a:spLocks/>
            </p:cNvSpPr>
            <p:nvPr/>
          </p:nvSpPr>
          <p:spPr bwMode="auto">
            <a:xfrm>
              <a:off x="7634489" y="2466900"/>
              <a:ext cx="2446941" cy="142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charset="0"/>
                <a:buChar char="•"/>
                <a:defRPr sz="2800" kern="1200">
                  <a:solidFill>
                    <a:srgbClr val="025EA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400" kern="1200">
                  <a:solidFill>
                    <a:srgbClr val="025EA0"/>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000" kern="1200">
                  <a:solidFill>
                    <a:srgbClr val="025EA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1800" kern="1200">
                  <a:solidFill>
                    <a:srgbClr val="025EA0"/>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1800" kern="1200">
                  <a:solidFill>
                    <a:srgbClr val="025EA0"/>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pPr>
              <a:r>
                <a:rPr lang="en-US" sz="1800" dirty="0" smtClean="0">
                  <a:solidFill>
                    <a:srgbClr val="0C377B"/>
                  </a:solidFill>
                  <a:ea typeface="ＭＳ Ｐゴシック" charset="0"/>
                  <a:cs typeface="ＭＳ Ｐゴシック" charset="0"/>
                </a:rPr>
                <a:t>R&amp;D on medical imaging for hadron therapy</a:t>
              </a:r>
            </a:p>
            <a:p>
              <a:pPr>
                <a:lnSpc>
                  <a:spcPct val="80000"/>
                </a:lnSpc>
              </a:pPr>
              <a:r>
                <a:rPr lang="en-US" sz="1800" dirty="0">
                  <a:solidFill>
                    <a:srgbClr val="0C377B"/>
                  </a:solidFill>
                  <a:ea typeface="ＭＳ Ｐゴシック" charset="0"/>
                  <a:cs typeface="ＭＳ Ｐゴシック" charset="0"/>
                </a:rPr>
                <a:t>16 </a:t>
              </a:r>
              <a:r>
                <a:rPr lang="en-US" sz="1800" dirty="0" smtClean="0">
                  <a:solidFill>
                    <a:srgbClr val="0C377B"/>
                  </a:solidFill>
                  <a:ea typeface="ＭＳ Ｐゴシック" charset="0"/>
                  <a:cs typeface="ＭＳ Ｐゴシック" charset="0"/>
                </a:rPr>
                <a:t>institutions</a:t>
              </a:r>
            </a:p>
            <a:p>
              <a:pPr>
                <a:lnSpc>
                  <a:spcPct val="80000"/>
                </a:lnSpc>
              </a:pPr>
              <a:r>
                <a:rPr lang="en-US" sz="1800" dirty="0" smtClean="0">
                  <a:solidFill>
                    <a:srgbClr val="0C377B"/>
                  </a:solidFill>
                  <a:ea typeface="ＭＳ Ｐゴシック" charset="0"/>
                  <a:cs typeface="ＭＳ Ｐゴシック" charset="0"/>
                </a:rPr>
                <a:t>Preparation of the mid term review in 2011 </a:t>
              </a:r>
              <a:endParaRPr lang="en-US" sz="1800" dirty="0">
                <a:solidFill>
                  <a:srgbClr val="0C377B"/>
                </a:solidFill>
                <a:ea typeface="ＭＳ Ｐゴシック" charset="0"/>
                <a:cs typeface="ＭＳ Ｐゴシック" charset="0"/>
              </a:endParaRPr>
            </a:p>
          </p:txBody>
        </p:sp>
      </p:grpSp>
      <p:sp>
        <p:nvSpPr>
          <p:cNvPr id="24" name="Content Placeholder 2"/>
          <p:cNvSpPr txBox="1">
            <a:spLocks/>
          </p:cNvSpPr>
          <p:nvPr/>
        </p:nvSpPr>
        <p:spPr bwMode="auto">
          <a:xfrm>
            <a:off x="6838949" y="4541674"/>
            <a:ext cx="2356073" cy="1551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Arial" charset="0"/>
              <a:buChar char="•"/>
              <a:defRPr sz="2800" kern="1200">
                <a:solidFill>
                  <a:srgbClr val="025EA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400" kern="1200">
                <a:solidFill>
                  <a:srgbClr val="025EA0"/>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000" kern="1200">
                <a:solidFill>
                  <a:srgbClr val="025EA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1800" kern="1200">
                <a:solidFill>
                  <a:srgbClr val="025EA0"/>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1800" kern="1200">
                <a:solidFill>
                  <a:srgbClr val="025EA0"/>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pPr>
            <a:r>
              <a:rPr lang="en-US" sz="1800" dirty="0" smtClean="0">
                <a:solidFill>
                  <a:srgbClr val="0C377B"/>
                </a:solidFill>
                <a:ea typeface="ＭＳ Ｐゴシック" charset="0"/>
                <a:cs typeface="ＭＳ Ｐゴシック" charset="0"/>
              </a:rPr>
              <a:t>Marie Curie ITN</a:t>
            </a:r>
          </a:p>
          <a:p>
            <a:pPr>
              <a:lnSpc>
                <a:spcPct val="80000"/>
              </a:lnSpc>
            </a:pPr>
            <a:r>
              <a:rPr lang="en-US" sz="1800" dirty="0" smtClean="0">
                <a:solidFill>
                  <a:srgbClr val="0C377B"/>
                </a:solidFill>
                <a:ea typeface="ＭＳ Ｐゴシック" charset="0"/>
                <a:cs typeface="ＭＳ Ｐゴシック" charset="0"/>
              </a:rPr>
              <a:t>12 institutions</a:t>
            </a:r>
            <a:endParaRPr lang="en-US" sz="1800" dirty="0">
              <a:solidFill>
                <a:srgbClr val="0C377B"/>
              </a:solidFill>
              <a:ea typeface="ＭＳ Ｐゴシック" charset="0"/>
              <a:cs typeface="ＭＳ Ｐゴシック" charset="0"/>
            </a:endParaRPr>
          </a:p>
          <a:p>
            <a:pPr>
              <a:lnSpc>
                <a:spcPct val="80000"/>
              </a:lnSpc>
            </a:pPr>
            <a:r>
              <a:rPr lang="en-US" sz="1800" dirty="0" smtClean="0">
                <a:solidFill>
                  <a:srgbClr val="0C377B"/>
                </a:solidFill>
                <a:ea typeface="ＭＳ Ｐゴシック" charset="0"/>
                <a:cs typeface="ＭＳ Ｐゴシック" charset="0"/>
              </a:rPr>
              <a:t>16 trainees (3 CERN fellows)</a:t>
            </a:r>
          </a:p>
          <a:p>
            <a:pPr>
              <a:lnSpc>
                <a:spcPct val="80000"/>
              </a:lnSpc>
            </a:pPr>
            <a:r>
              <a:rPr lang="en-US" sz="1800" dirty="0" smtClean="0">
                <a:solidFill>
                  <a:srgbClr val="0C377B"/>
                </a:solidFill>
                <a:ea typeface="ＭＳ Ｐゴシック" charset="0"/>
                <a:cs typeface="ＭＳ Ｐゴシック" charset="0"/>
              </a:rPr>
              <a:t>Kick-off in 2011</a:t>
            </a:r>
            <a:endParaRPr lang="en-US" sz="1800" dirty="0">
              <a:solidFill>
                <a:srgbClr val="0C377B"/>
              </a:solidFill>
              <a:ea typeface="ＭＳ Ｐゴシック" charset="0"/>
              <a:cs typeface="ＭＳ Ｐゴシック" charset="0"/>
            </a:endParaRPr>
          </a:p>
        </p:txBody>
      </p:sp>
      <p:pic>
        <p:nvPicPr>
          <p:cNvPr id="25" name="Picture 24"/>
          <p:cNvPicPr>
            <a:picLocks noChangeAspect="1"/>
          </p:cNvPicPr>
          <p:nvPr/>
        </p:nvPicPr>
        <p:blipFill rotWithShape="1">
          <a:blip r:embed="rId7" cstate="print"/>
          <a:srcRect l="19952" t="29916" r="26195" b="38545"/>
          <a:stretch/>
        </p:blipFill>
        <p:spPr>
          <a:xfrm>
            <a:off x="4872950" y="4509879"/>
            <a:ext cx="2332797" cy="1013220"/>
          </a:xfrm>
          <a:prstGeom prst="rect">
            <a:avLst/>
          </a:prstGeom>
        </p:spPr>
      </p:pic>
    </p:spTree>
    <p:extLst>
      <p:ext uri="{BB962C8B-B14F-4D97-AF65-F5344CB8AC3E}">
        <p14:creationId xmlns:p14="http://schemas.microsoft.com/office/powerpoint/2010/main" val="24987476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80" name="Picture 4"/>
          <p:cNvPicPr>
            <a:picLocks noGrp="1" noChangeAspect="1" noChangeArrowheads="1"/>
          </p:cNvPicPr>
          <p:nvPr>
            <p:ph type="body" idx="1"/>
          </p:nvPr>
        </p:nvPicPr>
        <p:blipFill>
          <a:blip r:embed="rId3" cstate="print"/>
          <a:srcRect/>
          <a:stretch>
            <a:fillRect/>
          </a:stretch>
        </p:blipFill>
        <p:spPr>
          <a:xfrm>
            <a:off x="1735138" y="1917700"/>
            <a:ext cx="5405437" cy="4035425"/>
          </a:xfrm>
          <a:solidFill>
            <a:srgbClr val="99CCFF"/>
          </a:solidFill>
          <a:ln w="57150">
            <a:solidFill>
              <a:schemeClr val="hlink"/>
            </a:solidFill>
          </a:ln>
        </p:spPr>
      </p:pic>
      <p:sp>
        <p:nvSpPr>
          <p:cNvPr id="178181" name="Text Box 5"/>
          <p:cNvSpPr txBox="1">
            <a:spLocks noChangeArrowheads="1"/>
          </p:cNvSpPr>
          <p:nvPr/>
        </p:nvSpPr>
        <p:spPr bwMode="auto">
          <a:xfrm>
            <a:off x="152400" y="3581400"/>
            <a:ext cx="1265090" cy="646331"/>
          </a:xfrm>
          <a:prstGeom prst="rect">
            <a:avLst/>
          </a:prstGeom>
          <a:noFill/>
          <a:ln w="9525">
            <a:noFill/>
            <a:miter lim="800000"/>
            <a:headEnd/>
            <a:tailEnd/>
          </a:ln>
          <a:effectLst/>
        </p:spPr>
        <p:txBody>
          <a:bodyPr wrap="none">
            <a:spAutoFit/>
          </a:bodyPr>
          <a:lstStyle/>
          <a:p>
            <a:pPr eaLnBrk="0" hangingPunct="0"/>
            <a:r>
              <a:rPr lang="en-GB" sz="1800" dirty="0">
                <a:solidFill>
                  <a:srgbClr val="FF0000"/>
                </a:solidFill>
                <a:latin typeface="Arial" charset="0"/>
              </a:rPr>
              <a:t>Vacuum</a:t>
            </a:r>
          </a:p>
          <a:p>
            <a:pPr eaLnBrk="0" hangingPunct="0"/>
            <a:r>
              <a:rPr lang="en-GB" sz="1800" dirty="0">
                <a:solidFill>
                  <a:srgbClr val="FF0000"/>
                </a:solidFill>
                <a:latin typeface="Arial" charset="0"/>
              </a:rPr>
              <a:t>(</a:t>
            </a:r>
            <a:r>
              <a:rPr lang="en-GB" sz="1800" dirty="0" smtClean="0">
                <a:solidFill>
                  <a:srgbClr val="FF0000"/>
                </a:solidFill>
                <a:latin typeface="Arial" charset="0"/>
              </a:rPr>
              <a:t>10</a:t>
            </a:r>
            <a:r>
              <a:rPr lang="en-GB" sz="1800" baseline="30000" dirty="0" smtClean="0">
                <a:solidFill>
                  <a:srgbClr val="FF0000"/>
                </a:solidFill>
                <a:latin typeface="Arial" charset="0"/>
              </a:rPr>
              <a:t>-13</a:t>
            </a:r>
            <a:r>
              <a:rPr lang="en-GB" sz="1800" dirty="0" smtClean="0">
                <a:solidFill>
                  <a:srgbClr val="FF0000"/>
                </a:solidFill>
                <a:latin typeface="Arial" charset="0"/>
              </a:rPr>
              <a:t> </a:t>
            </a:r>
            <a:r>
              <a:rPr lang="en-GB" sz="1800" dirty="0" err="1" smtClean="0">
                <a:solidFill>
                  <a:srgbClr val="FF0000"/>
                </a:solidFill>
                <a:latin typeface="Arial" charset="0"/>
              </a:rPr>
              <a:t>atm</a:t>
            </a:r>
            <a:r>
              <a:rPr lang="en-GB" sz="1800" dirty="0" smtClean="0">
                <a:solidFill>
                  <a:srgbClr val="FF0000"/>
                </a:solidFill>
                <a:latin typeface="Arial" charset="0"/>
              </a:rPr>
              <a:t>)</a:t>
            </a:r>
            <a:endParaRPr lang="en-GB" sz="1800" dirty="0">
              <a:solidFill>
                <a:srgbClr val="FF0000"/>
              </a:solidFill>
              <a:latin typeface="Arial" charset="0"/>
            </a:endParaRPr>
          </a:p>
        </p:txBody>
      </p:sp>
      <p:sp>
        <p:nvSpPr>
          <p:cNvPr id="178182" name="Text Box 6"/>
          <p:cNvSpPr txBox="1">
            <a:spLocks noChangeArrowheads="1"/>
          </p:cNvSpPr>
          <p:nvPr/>
        </p:nvSpPr>
        <p:spPr bwMode="auto">
          <a:xfrm>
            <a:off x="7397750" y="4114800"/>
            <a:ext cx="1060450" cy="641350"/>
          </a:xfrm>
          <a:prstGeom prst="rect">
            <a:avLst/>
          </a:prstGeom>
          <a:noFill/>
          <a:ln w="9525">
            <a:noFill/>
            <a:miter lim="800000"/>
            <a:headEnd/>
            <a:tailEnd/>
          </a:ln>
          <a:effectLst/>
        </p:spPr>
        <p:txBody>
          <a:bodyPr wrap="none">
            <a:spAutoFit/>
          </a:bodyPr>
          <a:lstStyle/>
          <a:p>
            <a:pPr eaLnBrk="0" hangingPunct="0"/>
            <a:r>
              <a:rPr lang="en-GB" sz="1800" dirty="0">
                <a:solidFill>
                  <a:srgbClr val="FF0000"/>
                </a:solidFill>
                <a:latin typeface="Arial" charset="0"/>
              </a:rPr>
              <a:t>Magnets</a:t>
            </a:r>
          </a:p>
          <a:p>
            <a:pPr eaLnBrk="0" hangingPunct="0"/>
            <a:r>
              <a:rPr lang="en-GB" sz="1800" dirty="0">
                <a:solidFill>
                  <a:srgbClr val="FF0000"/>
                </a:solidFill>
                <a:latin typeface="Arial" charset="0"/>
              </a:rPr>
              <a:t>(</a:t>
            </a:r>
            <a:r>
              <a:rPr lang="en-GB" sz="1800" dirty="0" smtClean="0">
                <a:solidFill>
                  <a:srgbClr val="FF0000"/>
                </a:solidFill>
                <a:latin typeface="Arial" charset="0"/>
              </a:rPr>
              <a:t>8 </a:t>
            </a:r>
            <a:r>
              <a:rPr lang="en-GB" sz="1800" dirty="0">
                <a:solidFill>
                  <a:srgbClr val="FF0000"/>
                </a:solidFill>
                <a:latin typeface="Arial" charset="0"/>
              </a:rPr>
              <a:t>T)</a:t>
            </a:r>
          </a:p>
        </p:txBody>
      </p:sp>
      <p:sp>
        <p:nvSpPr>
          <p:cNvPr id="178183" name="Text Box 7"/>
          <p:cNvSpPr txBox="1">
            <a:spLocks noChangeArrowheads="1"/>
          </p:cNvSpPr>
          <p:nvPr/>
        </p:nvSpPr>
        <p:spPr bwMode="auto">
          <a:xfrm>
            <a:off x="7156450" y="1295400"/>
            <a:ext cx="1987550" cy="641350"/>
          </a:xfrm>
          <a:prstGeom prst="rect">
            <a:avLst/>
          </a:prstGeom>
          <a:noFill/>
          <a:ln w="9525">
            <a:noFill/>
            <a:miter lim="800000"/>
            <a:headEnd/>
            <a:tailEnd/>
          </a:ln>
          <a:effectLst/>
        </p:spPr>
        <p:txBody>
          <a:bodyPr wrap="none">
            <a:spAutoFit/>
          </a:bodyPr>
          <a:lstStyle/>
          <a:p>
            <a:pPr eaLnBrk="0" hangingPunct="0"/>
            <a:r>
              <a:rPr lang="en-GB" sz="1800" dirty="0">
                <a:solidFill>
                  <a:srgbClr val="FF0000"/>
                </a:solidFill>
                <a:latin typeface="Arial" charset="0"/>
              </a:rPr>
              <a:t>Superconductivity</a:t>
            </a:r>
            <a:endParaRPr lang="en-US" sz="1800" dirty="0">
              <a:solidFill>
                <a:srgbClr val="FF0000"/>
              </a:solidFill>
              <a:latin typeface="Arial" charset="0"/>
              <a:cs typeface="Arial" charset="0"/>
            </a:endParaRPr>
          </a:p>
          <a:p>
            <a:pPr eaLnBrk="0" hangingPunct="0"/>
            <a:r>
              <a:rPr lang="en-GB" sz="1800" dirty="0">
                <a:solidFill>
                  <a:srgbClr val="FF0000"/>
                </a:solidFill>
                <a:latin typeface="Arial" charset="0"/>
              </a:rPr>
              <a:t>(</a:t>
            </a:r>
            <a:r>
              <a:rPr lang="en-GB" sz="1800" dirty="0" smtClean="0">
                <a:solidFill>
                  <a:srgbClr val="FF0000"/>
                </a:solidFill>
                <a:latin typeface="Arial" charset="0"/>
              </a:rPr>
              <a:t>12kA)</a:t>
            </a:r>
            <a:endParaRPr lang="en-GB" sz="1800" dirty="0">
              <a:solidFill>
                <a:srgbClr val="FF0000"/>
              </a:solidFill>
              <a:latin typeface="Arial" charset="0"/>
            </a:endParaRPr>
          </a:p>
        </p:txBody>
      </p:sp>
      <p:sp>
        <p:nvSpPr>
          <p:cNvPr id="178184" name="Text Box 8"/>
          <p:cNvSpPr txBox="1">
            <a:spLocks noChangeArrowheads="1"/>
          </p:cNvSpPr>
          <p:nvPr/>
        </p:nvSpPr>
        <p:spPr bwMode="auto">
          <a:xfrm>
            <a:off x="381000" y="1873250"/>
            <a:ext cx="1327150" cy="641350"/>
          </a:xfrm>
          <a:prstGeom prst="rect">
            <a:avLst/>
          </a:prstGeom>
          <a:noFill/>
          <a:ln w="9525">
            <a:noFill/>
            <a:miter lim="800000"/>
            <a:headEnd/>
            <a:tailEnd/>
          </a:ln>
          <a:effectLst/>
        </p:spPr>
        <p:txBody>
          <a:bodyPr wrap="none">
            <a:spAutoFit/>
          </a:bodyPr>
          <a:lstStyle/>
          <a:p>
            <a:pPr eaLnBrk="0" hangingPunct="0"/>
            <a:r>
              <a:rPr lang="en-GB" sz="1800" dirty="0" err="1">
                <a:solidFill>
                  <a:srgbClr val="FF0000"/>
                </a:solidFill>
                <a:latin typeface="Arial" charset="0"/>
              </a:rPr>
              <a:t>Cryog</a:t>
            </a:r>
            <a:r>
              <a:rPr lang="en-US" sz="1800" dirty="0" err="1">
                <a:solidFill>
                  <a:srgbClr val="FF0000"/>
                </a:solidFill>
                <a:latin typeface="Arial" charset="0"/>
                <a:cs typeface="Arial" charset="0"/>
              </a:rPr>
              <a:t>enics</a:t>
            </a:r>
            <a:r>
              <a:rPr lang="en-GB" sz="1800" dirty="0">
                <a:solidFill>
                  <a:srgbClr val="FF0000"/>
                </a:solidFill>
                <a:latin typeface="Arial" charset="0"/>
              </a:rPr>
              <a:t/>
            </a:r>
            <a:br>
              <a:rPr lang="en-GB" sz="1800" dirty="0">
                <a:solidFill>
                  <a:srgbClr val="FF0000"/>
                </a:solidFill>
                <a:latin typeface="Arial" charset="0"/>
              </a:rPr>
            </a:br>
            <a:r>
              <a:rPr lang="en-GB" sz="1800" dirty="0">
                <a:solidFill>
                  <a:srgbClr val="FF0000"/>
                </a:solidFill>
                <a:latin typeface="Arial" charset="0"/>
              </a:rPr>
              <a:t>(1.9 K)</a:t>
            </a:r>
          </a:p>
        </p:txBody>
      </p:sp>
      <p:sp>
        <p:nvSpPr>
          <p:cNvPr id="178185" name="Line 9"/>
          <p:cNvSpPr>
            <a:spLocks noChangeShapeType="1"/>
          </p:cNvSpPr>
          <p:nvPr/>
        </p:nvSpPr>
        <p:spPr bwMode="auto">
          <a:xfrm>
            <a:off x="1427163" y="4075113"/>
            <a:ext cx="1706562" cy="1012825"/>
          </a:xfrm>
          <a:prstGeom prst="line">
            <a:avLst/>
          </a:prstGeom>
          <a:noFill/>
          <a:ln w="28575">
            <a:solidFill>
              <a:srgbClr val="FF0000"/>
            </a:solidFill>
            <a:round/>
            <a:headEnd/>
            <a:tailEnd type="triangle" w="med" len="med"/>
          </a:ln>
          <a:effectLst/>
        </p:spPr>
        <p:txBody>
          <a:bodyPr/>
          <a:lstStyle/>
          <a:p>
            <a:endParaRPr lang="en-GB"/>
          </a:p>
        </p:txBody>
      </p:sp>
      <p:sp>
        <p:nvSpPr>
          <p:cNvPr id="178186" name="Line 10"/>
          <p:cNvSpPr>
            <a:spLocks noChangeShapeType="1"/>
          </p:cNvSpPr>
          <p:nvPr/>
        </p:nvSpPr>
        <p:spPr bwMode="auto">
          <a:xfrm flipH="1">
            <a:off x="6483350" y="1885950"/>
            <a:ext cx="887413" cy="881063"/>
          </a:xfrm>
          <a:prstGeom prst="line">
            <a:avLst/>
          </a:prstGeom>
          <a:noFill/>
          <a:ln w="28575">
            <a:solidFill>
              <a:srgbClr val="FF0000"/>
            </a:solidFill>
            <a:round/>
            <a:headEnd/>
            <a:tailEnd type="triangle" w="med" len="med"/>
          </a:ln>
          <a:effectLst/>
        </p:spPr>
        <p:txBody>
          <a:bodyPr/>
          <a:lstStyle/>
          <a:p>
            <a:endParaRPr lang="en-GB"/>
          </a:p>
        </p:txBody>
      </p:sp>
      <p:sp>
        <p:nvSpPr>
          <p:cNvPr id="178187" name="Line 11"/>
          <p:cNvSpPr>
            <a:spLocks noChangeShapeType="1"/>
          </p:cNvSpPr>
          <p:nvPr/>
        </p:nvSpPr>
        <p:spPr bwMode="auto">
          <a:xfrm flipH="1">
            <a:off x="6024563" y="4598988"/>
            <a:ext cx="1312862" cy="292100"/>
          </a:xfrm>
          <a:prstGeom prst="line">
            <a:avLst/>
          </a:prstGeom>
          <a:noFill/>
          <a:ln w="28575">
            <a:solidFill>
              <a:srgbClr val="FF0000"/>
            </a:solidFill>
            <a:round/>
            <a:headEnd/>
            <a:tailEnd type="triangle" w="med" len="med"/>
          </a:ln>
          <a:effectLst/>
        </p:spPr>
        <p:txBody>
          <a:bodyPr/>
          <a:lstStyle/>
          <a:p>
            <a:endParaRPr lang="en-GB"/>
          </a:p>
        </p:txBody>
      </p:sp>
      <p:sp>
        <p:nvSpPr>
          <p:cNvPr id="178188" name="Line 12"/>
          <p:cNvSpPr>
            <a:spLocks noChangeShapeType="1"/>
          </p:cNvSpPr>
          <p:nvPr/>
        </p:nvSpPr>
        <p:spPr bwMode="auto">
          <a:xfrm rot="210014">
            <a:off x="1235075" y="2557463"/>
            <a:ext cx="1411288" cy="490537"/>
          </a:xfrm>
          <a:prstGeom prst="line">
            <a:avLst/>
          </a:prstGeom>
          <a:noFill/>
          <a:ln w="28575">
            <a:solidFill>
              <a:srgbClr val="FF0000"/>
            </a:solidFill>
            <a:round/>
            <a:headEnd/>
            <a:tailEnd type="triangle" w="med" len="med"/>
          </a:ln>
          <a:effectLst/>
        </p:spPr>
        <p:txBody>
          <a:bodyPr/>
          <a:lstStyle/>
          <a:p>
            <a:endParaRPr lang="en-GB"/>
          </a:p>
        </p:txBody>
      </p:sp>
      <p:sp>
        <p:nvSpPr>
          <p:cNvPr id="178190" name="Rectangle 14"/>
          <p:cNvSpPr>
            <a:spLocks noChangeArrowheads="1"/>
          </p:cNvSpPr>
          <p:nvPr/>
        </p:nvSpPr>
        <p:spPr bwMode="auto">
          <a:xfrm>
            <a:off x="2743200" y="381000"/>
            <a:ext cx="6019800" cy="533400"/>
          </a:xfrm>
          <a:prstGeom prst="rect">
            <a:avLst/>
          </a:prstGeom>
          <a:noFill/>
          <a:ln w="9525">
            <a:noFill/>
            <a:miter lim="800000"/>
            <a:headEnd/>
            <a:tailEnd/>
          </a:ln>
          <a:effectLst/>
        </p:spPr>
        <p:txBody>
          <a:bodyPr anchor="ctr"/>
          <a:lstStyle/>
          <a:p>
            <a:pPr algn="r"/>
            <a:r>
              <a:rPr lang="en-US" sz="2800" b="1" dirty="0" smtClean="0">
                <a:solidFill>
                  <a:schemeClr val="bg1"/>
                </a:solidFill>
              </a:rPr>
              <a:t>Base Technologies: LHC</a:t>
            </a:r>
            <a:endParaRPr lang="en-US" sz="2800" b="1" dirty="0">
              <a:solidFill>
                <a:schemeClr val="bg1"/>
              </a:solidFill>
            </a:endParaRPr>
          </a:p>
        </p:txBody>
      </p:sp>
      <p:sp>
        <p:nvSpPr>
          <p:cNvPr id="12" name="Title 1"/>
          <p:cNvSpPr>
            <a:spLocks noGrp="1"/>
          </p:cNvSpPr>
          <p:nvPr>
            <p:ph type="title"/>
          </p:nvPr>
        </p:nvSpPr>
        <p:spPr>
          <a:xfrm>
            <a:off x="1043608" y="152400"/>
            <a:ext cx="6771622" cy="762000"/>
          </a:xfrm>
        </p:spPr>
        <p:txBody>
          <a:bodyPr>
            <a:noAutofit/>
          </a:bodyPr>
          <a:lstStyle/>
          <a:p>
            <a:r>
              <a:rPr lang="fr-CH" dirty="0" smtClean="0"/>
              <a:t>Accelerator Technologies</a:t>
            </a:r>
            <a:endParaRPr lang="en-GB"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descr="PHWlogo.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513" y="0"/>
            <a:ext cx="1871663"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048000" y="914400"/>
            <a:ext cx="4831922" cy="954107"/>
          </a:xfrm>
          <a:prstGeom prst="rect">
            <a:avLst/>
          </a:prstGeom>
        </p:spPr>
        <p:txBody>
          <a:bodyPr wrap="none">
            <a:spAutoFit/>
          </a:bodyPr>
          <a:lstStyle/>
          <a:p>
            <a:pPr algn="ctr" defTabSz="457200">
              <a:defRPr/>
            </a:pPr>
            <a:r>
              <a:rPr lang="en-US" sz="2800" b="1" dirty="0">
                <a:ln w="1905"/>
                <a:solidFill>
                  <a:srgbClr val="2D82B8"/>
                </a:solidFill>
                <a:effectLst>
                  <a:innerShdw blurRad="69850" dist="43180" dir="5400000">
                    <a:srgbClr val="000000">
                      <a:alpha val="65000"/>
                    </a:srgbClr>
                  </a:innerShdw>
                </a:effectLst>
                <a:latin typeface="Calibri" charset="0"/>
                <a:ea typeface="ＭＳ Ｐゴシック" charset="0"/>
              </a:rPr>
              <a:t>First workshop on physics </a:t>
            </a:r>
          </a:p>
          <a:p>
            <a:pPr algn="ctr" defTabSz="457200">
              <a:defRPr/>
            </a:pPr>
            <a:r>
              <a:rPr lang="en-US" sz="2800" b="1" dirty="0">
                <a:ln w="1905"/>
                <a:solidFill>
                  <a:srgbClr val="2D82B8"/>
                </a:solidFill>
                <a:effectLst>
                  <a:innerShdw blurRad="69850" dist="43180" dir="5400000">
                    <a:srgbClr val="000000">
                      <a:alpha val="65000"/>
                    </a:srgbClr>
                  </a:innerShdw>
                </a:effectLst>
                <a:latin typeface="Calibri" charset="0"/>
                <a:ea typeface="ＭＳ Ｐゴシック" charset="0"/>
              </a:rPr>
              <a:t>for health applications @ CERN</a:t>
            </a:r>
          </a:p>
        </p:txBody>
      </p:sp>
      <p:sp>
        <p:nvSpPr>
          <p:cNvPr id="71684" name="Rectangle 11"/>
          <p:cNvSpPr>
            <a:spLocks noChangeArrowheads="1"/>
          </p:cNvSpPr>
          <p:nvPr/>
        </p:nvSpPr>
        <p:spPr bwMode="auto">
          <a:xfrm>
            <a:off x="2555776" y="76200"/>
            <a:ext cx="48514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a:lnSpc>
                <a:spcPct val="80000"/>
              </a:lnSpc>
            </a:pPr>
            <a:r>
              <a:rPr lang="en-US" sz="2800" dirty="0">
                <a:solidFill>
                  <a:srgbClr val="D9A045"/>
                </a:solidFill>
                <a:ea typeface="ＭＳ Ｐゴシック" charset="0"/>
              </a:rPr>
              <a:t>Physics for Health in Europe</a:t>
            </a:r>
          </a:p>
        </p:txBody>
      </p:sp>
      <p:sp>
        <p:nvSpPr>
          <p:cNvPr id="108551" name="Content Placeholder 2"/>
          <p:cNvSpPr txBox="1">
            <a:spLocks/>
          </p:cNvSpPr>
          <p:nvPr/>
        </p:nvSpPr>
        <p:spPr bwMode="auto">
          <a:xfrm>
            <a:off x="179388" y="2133600"/>
            <a:ext cx="888841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lvl1pPr marL="342900" indent="-342900"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a:spcBef>
                <a:spcPct val="20000"/>
              </a:spcBef>
              <a:buFont typeface="Arial"/>
              <a:buChar char="•"/>
              <a:defRPr/>
            </a:pPr>
            <a:r>
              <a:rPr lang="en-US" sz="2800" dirty="0" smtClean="0">
                <a:solidFill>
                  <a:srgbClr val="025EA0"/>
                </a:solidFill>
                <a:latin typeface="Calibri" charset="0"/>
              </a:rPr>
              <a:t>review the progress in the domain of physics applications for health </a:t>
            </a:r>
          </a:p>
          <a:p>
            <a:pPr marL="457200" indent="-457200">
              <a:spcBef>
                <a:spcPct val="20000"/>
              </a:spcBef>
              <a:buFont typeface="Arial"/>
              <a:buChar char="•"/>
              <a:defRPr/>
            </a:pPr>
            <a:r>
              <a:rPr lang="en-US" sz="2800" dirty="0" smtClean="0">
                <a:solidFill>
                  <a:srgbClr val="025EA0"/>
                </a:solidFill>
                <a:latin typeface="Calibri" charset="0"/>
              </a:rPr>
              <a:t>identify the most promising areas for further developments</a:t>
            </a:r>
          </a:p>
          <a:p>
            <a:pPr marL="457200" indent="-457200">
              <a:spcBef>
                <a:spcPct val="20000"/>
              </a:spcBef>
              <a:buFont typeface="Arial"/>
              <a:buChar char="•"/>
              <a:defRPr/>
            </a:pPr>
            <a:r>
              <a:rPr lang="en-US" sz="2800" dirty="0" smtClean="0">
                <a:solidFill>
                  <a:srgbClr val="025EA0"/>
                </a:solidFill>
                <a:latin typeface="Calibri" charset="0"/>
              </a:rPr>
              <a:t>explore synergies between physics and physics spin-offs</a:t>
            </a:r>
          </a:p>
          <a:p>
            <a:pPr marL="457200" indent="-457200">
              <a:spcBef>
                <a:spcPct val="20000"/>
              </a:spcBef>
              <a:buFont typeface="Arial"/>
              <a:buChar char="•"/>
              <a:defRPr/>
            </a:pPr>
            <a:r>
              <a:rPr lang="en-US" sz="2800" dirty="0" err="1" smtClean="0">
                <a:solidFill>
                  <a:srgbClr val="025EA0"/>
                </a:solidFill>
                <a:latin typeface="Calibri" charset="0"/>
              </a:rPr>
              <a:t>catalyse</a:t>
            </a:r>
            <a:r>
              <a:rPr lang="en-US" sz="2800" dirty="0" smtClean="0">
                <a:solidFill>
                  <a:srgbClr val="025EA0"/>
                </a:solidFill>
                <a:latin typeface="Calibri" charset="0"/>
              </a:rPr>
              <a:t> dialogue between doctors, physicists, medical physicists……</a:t>
            </a:r>
          </a:p>
          <a:p>
            <a:pPr>
              <a:spcBef>
                <a:spcPct val="20000"/>
              </a:spcBef>
              <a:buFont typeface="Arial" charset="0"/>
              <a:buChar char="•"/>
              <a:defRPr/>
            </a:pPr>
            <a:endParaRPr lang="en-US" dirty="0" smtClean="0">
              <a:solidFill>
                <a:srgbClr val="025EA0"/>
              </a:solidFill>
              <a:latin typeface="Calibri" charset="0"/>
            </a:endParaRPr>
          </a:p>
        </p:txBody>
      </p:sp>
    </p:spTree>
    <p:extLst>
      <p:ext uri="{BB962C8B-B14F-4D97-AF65-F5344CB8AC3E}">
        <p14:creationId xmlns:p14="http://schemas.microsoft.com/office/powerpoint/2010/main" val="3856993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GB" sz="3600" dirty="0" smtClean="0"/>
              <a:t>3 CERN Initiatives arising from PHE2010</a:t>
            </a:r>
            <a:endParaRPr lang="en-GB" sz="3600" dirty="0"/>
          </a:p>
        </p:txBody>
      </p:sp>
      <p:sp>
        <p:nvSpPr>
          <p:cNvPr id="3" name="Content Placeholder 2"/>
          <p:cNvSpPr>
            <a:spLocks noGrp="1"/>
          </p:cNvSpPr>
          <p:nvPr>
            <p:ph idx="1"/>
          </p:nvPr>
        </p:nvSpPr>
        <p:spPr/>
        <p:txBody>
          <a:bodyPr>
            <a:normAutofit fontScale="85000" lnSpcReduction="10000"/>
          </a:bodyPr>
          <a:lstStyle/>
          <a:p>
            <a:pPr>
              <a:defRPr/>
            </a:pPr>
            <a:r>
              <a:rPr lang="en-GB" dirty="0" smtClean="0"/>
              <a:t>Biomedical Facility</a:t>
            </a:r>
          </a:p>
          <a:p>
            <a:pPr lvl="1">
              <a:defRPr/>
            </a:pPr>
            <a:r>
              <a:rPr lang="en-GB" dirty="0"/>
              <a:t>creation of a facility at CERN that </a:t>
            </a:r>
            <a:r>
              <a:rPr lang="en-GB" dirty="0">
                <a:solidFill>
                  <a:srgbClr val="FFA251"/>
                </a:solidFill>
              </a:rPr>
              <a:t>provides particle beams of different types and energies to external users </a:t>
            </a:r>
            <a:r>
              <a:rPr lang="en-GB" dirty="0"/>
              <a:t>interested in radiobiology and detector development </a:t>
            </a:r>
            <a:endParaRPr lang="en-GB" dirty="0" smtClean="0"/>
          </a:p>
          <a:p>
            <a:pPr>
              <a:defRPr/>
            </a:pPr>
            <a:r>
              <a:rPr lang="en-GB" dirty="0" smtClean="0"/>
              <a:t>Medical Accelerator Design</a:t>
            </a:r>
          </a:p>
          <a:p>
            <a:pPr lvl="1">
              <a:defRPr/>
            </a:pPr>
            <a:r>
              <a:rPr lang="en-GB" dirty="0" smtClean="0"/>
              <a:t>coordinate </a:t>
            </a:r>
            <a:r>
              <a:rPr lang="en-GB" dirty="0"/>
              <a:t>an </a:t>
            </a:r>
            <a:r>
              <a:rPr lang="en-GB" dirty="0">
                <a:solidFill>
                  <a:srgbClr val="FFA251"/>
                </a:solidFill>
              </a:rPr>
              <a:t>international collaboration </a:t>
            </a:r>
            <a:r>
              <a:rPr lang="en-GB" dirty="0"/>
              <a:t>to design </a:t>
            </a:r>
            <a:r>
              <a:rPr lang="en-GB" dirty="0" smtClean="0"/>
              <a:t>a </a:t>
            </a:r>
            <a:r>
              <a:rPr lang="en-GB" dirty="0"/>
              <a:t>new low-cost accelerator facility, which would use the most advanced technologies</a:t>
            </a:r>
          </a:p>
          <a:p>
            <a:pPr>
              <a:defRPr/>
            </a:pPr>
            <a:r>
              <a:rPr lang="en-GB" dirty="0" smtClean="0"/>
              <a:t>Radio Isotopes</a:t>
            </a:r>
          </a:p>
          <a:p>
            <a:pPr lvl="1">
              <a:defRPr/>
            </a:pPr>
            <a:r>
              <a:rPr lang="en-GB" dirty="0" smtClean="0"/>
              <a:t>Set up a </a:t>
            </a:r>
            <a:r>
              <a:rPr lang="en-GB" dirty="0" smtClean="0">
                <a:solidFill>
                  <a:srgbClr val="FFA251"/>
                </a:solidFill>
              </a:rPr>
              <a:t>European </a:t>
            </a:r>
            <a:r>
              <a:rPr lang="en-GB" dirty="0">
                <a:solidFill>
                  <a:srgbClr val="FFA251"/>
                </a:solidFill>
              </a:rPr>
              <a:t>user facility </a:t>
            </a:r>
            <a:r>
              <a:rPr lang="en-GB" dirty="0" smtClean="0"/>
              <a:t>to </a:t>
            </a:r>
            <a:r>
              <a:rPr lang="en-GB" dirty="0"/>
              <a:t>supply innovative radioisotopes (produced at ISOLDE-CERN, ILL, PSI, </a:t>
            </a:r>
            <a:r>
              <a:rPr lang="en-GB" dirty="0" err="1"/>
              <a:t>Arronax</a:t>
            </a:r>
            <a:r>
              <a:rPr lang="en-GB" dirty="0"/>
              <a:t>,...) for R&amp;D in life sciences (preclinical and clinical studies</a:t>
            </a:r>
            <a:r>
              <a:rPr lang="en-GB" dirty="0" smtClean="0"/>
              <a:t>)</a:t>
            </a:r>
            <a:endParaRPr lang="en-GB" dirty="0"/>
          </a:p>
        </p:txBody>
      </p:sp>
    </p:spTree>
    <p:extLst>
      <p:ext uri="{BB962C8B-B14F-4D97-AF65-F5344CB8AC3E}">
        <p14:creationId xmlns:p14="http://schemas.microsoft.com/office/powerpoint/2010/main" val="1228257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8839200" y="0"/>
            <a:ext cx="288925" cy="784225"/>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endParaRPr lang="en-US" sz="1800">
              <a:solidFill>
                <a:prstClr val="white"/>
              </a:solidFill>
              <a:ea typeface="ＭＳ Ｐゴシック" pitchFamily="34" charset="-128"/>
            </a:endParaRPr>
          </a:p>
        </p:txBody>
      </p:sp>
      <p:sp>
        <p:nvSpPr>
          <p:cNvPr id="67586" name="Content Placeholder 2"/>
          <p:cNvSpPr txBox="1">
            <a:spLocks/>
          </p:cNvSpPr>
          <p:nvPr/>
        </p:nvSpPr>
        <p:spPr bwMode="auto">
          <a:xfrm>
            <a:off x="107504" y="4231530"/>
            <a:ext cx="9128125"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defTabSz="457200">
              <a:lnSpc>
                <a:spcPct val="80000"/>
              </a:lnSpc>
              <a:spcBef>
                <a:spcPct val="20000"/>
              </a:spcBef>
              <a:buFont typeface="Arial" charset="0"/>
              <a:buNone/>
              <a:defRPr/>
            </a:pPr>
            <a:endParaRPr lang="en-US" sz="2200" dirty="0">
              <a:solidFill>
                <a:srgbClr val="025EA0"/>
              </a:solidFill>
              <a:latin typeface="Calibri" charset="0"/>
            </a:endParaRPr>
          </a:p>
          <a:p>
            <a:pPr defTabSz="457200">
              <a:lnSpc>
                <a:spcPct val="80000"/>
              </a:lnSpc>
              <a:spcBef>
                <a:spcPct val="20000"/>
              </a:spcBef>
              <a:buFont typeface="Arial" charset="0"/>
              <a:buChar char="•"/>
              <a:defRPr/>
            </a:pPr>
            <a:r>
              <a:rPr lang="en-US" sz="2600" dirty="0">
                <a:solidFill>
                  <a:srgbClr val="025EA0"/>
                </a:solidFill>
                <a:latin typeface="Calibri" charset="0"/>
              </a:rPr>
              <a:t>February 27 – March 2, 2012 at CICG, </a:t>
            </a:r>
            <a:r>
              <a:rPr lang="en-US" sz="2600" dirty="0" smtClean="0">
                <a:solidFill>
                  <a:srgbClr val="025EA0"/>
                </a:solidFill>
                <a:latin typeface="Calibri" charset="0"/>
              </a:rPr>
              <a:t>Geneva</a:t>
            </a:r>
            <a:endParaRPr lang="fr-FR" sz="2600" dirty="0" smtClean="0">
              <a:solidFill>
                <a:srgbClr val="025EA0"/>
              </a:solidFill>
              <a:latin typeface="Calibri" charset="0"/>
            </a:endParaRPr>
          </a:p>
          <a:p>
            <a:pPr marL="112713" lvl="1" defTabSz="457200">
              <a:lnSpc>
                <a:spcPct val="80000"/>
              </a:lnSpc>
              <a:spcBef>
                <a:spcPct val="20000"/>
              </a:spcBef>
              <a:defRPr/>
            </a:pPr>
            <a:r>
              <a:rPr lang="fr-FR" sz="2200" dirty="0" smtClean="0">
                <a:solidFill>
                  <a:srgbClr val="025EA0"/>
                </a:solidFill>
                <a:latin typeface="Calibri" charset="0"/>
              </a:rPr>
              <a:t>   2 </a:t>
            </a:r>
            <a:r>
              <a:rPr lang="fr-FR" sz="2200" dirty="0" err="1">
                <a:solidFill>
                  <a:srgbClr val="025EA0"/>
                </a:solidFill>
                <a:latin typeface="Calibri" charset="0"/>
              </a:rPr>
              <a:t>days</a:t>
            </a:r>
            <a:r>
              <a:rPr lang="fr-FR" sz="2200" dirty="0">
                <a:solidFill>
                  <a:srgbClr val="025EA0"/>
                </a:solidFill>
                <a:latin typeface="Calibri" charset="0"/>
              </a:rPr>
              <a:t> </a:t>
            </a:r>
            <a:r>
              <a:rPr lang="fr-FR" sz="2200" dirty="0" err="1">
                <a:solidFill>
                  <a:srgbClr val="025EA0"/>
                </a:solidFill>
                <a:latin typeface="Calibri" charset="0"/>
              </a:rPr>
              <a:t>devoted</a:t>
            </a:r>
            <a:r>
              <a:rPr lang="fr-FR" sz="2200" dirty="0">
                <a:solidFill>
                  <a:srgbClr val="025EA0"/>
                </a:solidFill>
                <a:latin typeface="Calibri" charset="0"/>
              </a:rPr>
              <a:t> to </a:t>
            </a:r>
            <a:r>
              <a:rPr lang="fr-FR" sz="2200" dirty="0" err="1">
                <a:solidFill>
                  <a:srgbClr val="025EA0"/>
                </a:solidFill>
                <a:latin typeface="Calibri" charset="0"/>
              </a:rPr>
              <a:t>physics</a:t>
            </a:r>
            <a:r>
              <a:rPr lang="fr-FR" sz="2200" dirty="0">
                <a:solidFill>
                  <a:srgbClr val="025EA0"/>
                </a:solidFill>
                <a:latin typeface="Calibri" charset="0"/>
              </a:rPr>
              <a:t>, 2 </a:t>
            </a:r>
            <a:r>
              <a:rPr lang="fr-FR" sz="2200" dirty="0" err="1">
                <a:solidFill>
                  <a:srgbClr val="025EA0"/>
                </a:solidFill>
                <a:latin typeface="Calibri" charset="0"/>
              </a:rPr>
              <a:t>days</a:t>
            </a:r>
            <a:r>
              <a:rPr lang="fr-FR" sz="2200" dirty="0">
                <a:solidFill>
                  <a:srgbClr val="025EA0"/>
                </a:solidFill>
                <a:latin typeface="Calibri" charset="0"/>
              </a:rPr>
              <a:t> to </a:t>
            </a:r>
            <a:r>
              <a:rPr lang="fr-FR" sz="2200" dirty="0" err="1">
                <a:solidFill>
                  <a:srgbClr val="025EA0"/>
                </a:solidFill>
                <a:latin typeface="Calibri" charset="0"/>
              </a:rPr>
              <a:t>medicine</a:t>
            </a:r>
            <a:r>
              <a:rPr lang="fr-FR" sz="2200" dirty="0">
                <a:solidFill>
                  <a:srgbClr val="025EA0"/>
                </a:solidFill>
                <a:latin typeface="Calibri" charset="0"/>
              </a:rPr>
              <a:t>, 1 </a:t>
            </a:r>
            <a:r>
              <a:rPr lang="fr-FR" sz="2200" dirty="0" err="1">
                <a:solidFill>
                  <a:srgbClr val="025EA0"/>
                </a:solidFill>
                <a:latin typeface="Calibri" charset="0"/>
              </a:rPr>
              <a:t>day</a:t>
            </a:r>
            <a:r>
              <a:rPr lang="fr-FR" sz="2200" dirty="0">
                <a:solidFill>
                  <a:srgbClr val="025EA0"/>
                </a:solidFill>
                <a:latin typeface="Calibri" charset="0"/>
              </a:rPr>
              <a:t> of </a:t>
            </a:r>
            <a:r>
              <a:rPr lang="fr-FR" sz="2200" dirty="0" err="1">
                <a:solidFill>
                  <a:srgbClr val="025EA0"/>
                </a:solidFill>
                <a:latin typeface="Calibri" charset="0"/>
              </a:rPr>
              <a:t>overlapping</a:t>
            </a:r>
            <a:r>
              <a:rPr lang="fr-FR" sz="2200" dirty="0">
                <a:solidFill>
                  <a:srgbClr val="025EA0"/>
                </a:solidFill>
                <a:latin typeface="Calibri" charset="0"/>
              </a:rPr>
              <a:t> </a:t>
            </a:r>
            <a:r>
              <a:rPr lang="fr-FR" sz="2200" dirty="0" err="1" smtClean="0">
                <a:solidFill>
                  <a:srgbClr val="025EA0"/>
                </a:solidFill>
                <a:latin typeface="Calibri" charset="0"/>
              </a:rPr>
              <a:t>topics</a:t>
            </a:r>
            <a:endParaRPr lang="fr-FR" sz="2200" dirty="0">
              <a:solidFill>
                <a:srgbClr val="025EA0"/>
              </a:solidFill>
              <a:latin typeface="Calibri" charset="0"/>
            </a:endParaRPr>
          </a:p>
          <a:p>
            <a:pPr defTabSz="457200">
              <a:lnSpc>
                <a:spcPct val="80000"/>
              </a:lnSpc>
              <a:spcBef>
                <a:spcPct val="20000"/>
              </a:spcBef>
              <a:buFont typeface="Arial" charset="0"/>
              <a:buChar char="•"/>
              <a:defRPr/>
            </a:pPr>
            <a:r>
              <a:rPr lang="fr-FR" sz="2600" dirty="0" smtClean="0">
                <a:solidFill>
                  <a:srgbClr val="025EA0"/>
                </a:solidFill>
                <a:latin typeface="Calibri" charset="0"/>
              </a:rPr>
              <a:t>Over 500 people </a:t>
            </a:r>
            <a:r>
              <a:rPr lang="fr-FR" sz="2600" dirty="0" err="1" smtClean="0">
                <a:solidFill>
                  <a:srgbClr val="025EA0"/>
                </a:solidFill>
                <a:latin typeface="Calibri" charset="0"/>
              </a:rPr>
              <a:t>registered</a:t>
            </a:r>
            <a:r>
              <a:rPr lang="fr-FR" sz="2600" dirty="0" smtClean="0">
                <a:solidFill>
                  <a:srgbClr val="025EA0"/>
                </a:solidFill>
                <a:latin typeface="Calibri" charset="0"/>
              </a:rPr>
              <a:t>, </a:t>
            </a:r>
            <a:r>
              <a:rPr lang="fr-FR" sz="2600" dirty="0" err="1">
                <a:solidFill>
                  <a:srgbClr val="025EA0"/>
                </a:solidFill>
                <a:latin typeface="Calibri" charset="0"/>
              </a:rPr>
              <a:t>n</a:t>
            </a:r>
            <a:r>
              <a:rPr lang="fr-FR" sz="2600" dirty="0" err="1" smtClean="0">
                <a:solidFill>
                  <a:srgbClr val="025EA0"/>
                </a:solidFill>
                <a:latin typeface="Calibri" charset="0"/>
              </a:rPr>
              <a:t>early</a:t>
            </a:r>
            <a:r>
              <a:rPr lang="fr-FR" sz="2600" dirty="0" smtClean="0">
                <a:solidFill>
                  <a:srgbClr val="025EA0"/>
                </a:solidFill>
                <a:latin typeface="Calibri" charset="0"/>
              </a:rPr>
              <a:t> 400 Abstract </a:t>
            </a:r>
          </a:p>
          <a:p>
            <a:pPr defTabSz="457200">
              <a:lnSpc>
                <a:spcPct val="80000"/>
              </a:lnSpc>
              <a:spcBef>
                <a:spcPct val="20000"/>
              </a:spcBef>
              <a:buFont typeface="Arial" charset="0"/>
              <a:buChar char="•"/>
              <a:defRPr/>
            </a:pPr>
            <a:r>
              <a:rPr lang="fr-FR" sz="2600" dirty="0" smtClean="0">
                <a:solidFill>
                  <a:srgbClr val="025EA0"/>
                </a:solidFill>
                <a:latin typeface="Calibri" charset="0"/>
              </a:rPr>
              <a:t>http://</a:t>
            </a:r>
            <a:r>
              <a:rPr lang="fr-FR" sz="2600" dirty="0" err="1" smtClean="0">
                <a:solidFill>
                  <a:srgbClr val="025EA0"/>
                </a:solidFill>
                <a:latin typeface="Calibri" charset="0"/>
              </a:rPr>
              <a:t>cern.ch</a:t>
            </a:r>
            <a:r>
              <a:rPr lang="fr-FR" sz="2600" dirty="0" smtClean="0">
                <a:solidFill>
                  <a:srgbClr val="025EA0"/>
                </a:solidFill>
                <a:latin typeface="Calibri" charset="0"/>
              </a:rPr>
              <a:t>/ICTR-PHE12</a:t>
            </a:r>
          </a:p>
          <a:p>
            <a:pPr defTabSz="457200">
              <a:lnSpc>
                <a:spcPct val="80000"/>
              </a:lnSpc>
              <a:spcBef>
                <a:spcPct val="20000"/>
              </a:spcBef>
              <a:buFont typeface="Arial" charset="0"/>
              <a:buNone/>
              <a:defRPr/>
            </a:pPr>
            <a:r>
              <a:rPr lang="fr-FR" sz="2600" dirty="0" smtClean="0">
                <a:solidFill>
                  <a:srgbClr val="025EA0"/>
                </a:solidFill>
                <a:latin typeface="Calibri" charset="0"/>
              </a:rPr>
              <a:t> </a:t>
            </a:r>
            <a:endParaRPr lang="en-US" sz="2600" dirty="0">
              <a:solidFill>
                <a:srgbClr val="025EA0"/>
              </a:solidFill>
              <a:latin typeface="Calibri" charset="0"/>
            </a:endParaRPr>
          </a:p>
        </p:txBody>
      </p:sp>
      <p:sp>
        <p:nvSpPr>
          <p:cNvPr id="2" name="Rectangle 1"/>
          <p:cNvSpPr/>
          <p:nvPr/>
        </p:nvSpPr>
        <p:spPr>
          <a:xfrm>
            <a:off x="110480" y="2720223"/>
            <a:ext cx="4317504" cy="1140825"/>
          </a:xfrm>
          <a:prstGeom prst="rect">
            <a:avLst/>
          </a:prstGeom>
        </p:spPr>
        <p:txBody>
          <a:bodyPr>
            <a:spAutoFit/>
          </a:bodyPr>
          <a:lstStyle/>
          <a:p>
            <a:pPr defTabSz="457200">
              <a:lnSpc>
                <a:spcPct val="80000"/>
              </a:lnSpc>
              <a:defRPr/>
            </a:pPr>
            <a:r>
              <a:rPr lang="en-US" sz="2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a typeface="ＭＳ Ｐゴシック" charset="0"/>
              </a:rPr>
              <a:t>International Conference on Translational Research in Radio-Oncology </a:t>
            </a:r>
          </a:p>
        </p:txBody>
      </p:sp>
      <p:sp>
        <p:nvSpPr>
          <p:cNvPr id="4" name="Rectangle 3"/>
          <p:cNvSpPr/>
          <p:nvPr/>
        </p:nvSpPr>
        <p:spPr>
          <a:xfrm>
            <a:off x="5868144" y="2841448"/>
            <a:ext cx="3117297" cy="796115"/>
          </a:xfrm>
          <a:prstGeom prst="rect">
            <a:avLst/>
          </a:prstGeom>
        </p:spPr>
        <p:txBody>
          <a:bodyPr>
            <a:spAutoFit/>
          </a:bodyPr>
          <a:lstStyle/>
          <a:p>
            <a:pPr defTabSz="457200">
              <a:lnSpc>
                <a:spcPct val="80000"/>
              </a:lnSpc>
              <a:defRPr/>
            </a:pPr>
            <a:r>
              <a:rPr lang="en-US" sz="2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a typeface="ＭＳ Ｐゴシック" charset="0"/>
              </a:rPr>
              <a:t>Physics for Health in Europe</a:t>
            </a:r>
          </a:p>
        </p:txBody>
      </p:sp>
      <p:sp>
        <p:nvSpPr>
          <p:cNvPr id="5" name="Rectangle 4"/>
          <p:cNvSpPr/>
          <p:nvPr/>
        </p:nvSpPr>
        <p:spPr>
          <a:xfrm>
            <a:off x="4572000" y="2913456"/>
            <a:ext cx="546093" cy="707886"/>
          </a:xfrm>
          <a:prstGeom prst="rect">
            <a:avLst/>
          </a:prstGeom>
        </p:spPr>
        <p:txBody>
          <a:bodyPr wrap="none">
            <a:spAutoFit/>
          </a:bodyPr>
          <a:lstStyle/>
          <a:p>
            <a:pPr defTabSz="457200">
              <a:defRPr/>
            </a:pPr>
            <a:r>
              <a:rPr lang="en-US"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a typeface="ＭＳ Ｐゴシック" charset="0"/>
              </a:rPr>
              <a:t>&amp;</a:t>
            </a:r>
          </a:p>
        </p:txBody>
      </p:sp>
      <p:pic>
        <p:nvPicPr>
          <p:cNvPr id="74759" name="Picture 5" descr="ICTR_PHE_web2.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43000" y="33338"/>
            <a:ext cx="708977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5"/>
          <p:cNvPicPr>
            <a:picLocks noChangeAspect="1"/>
          </p:cNvPicPr>
          <p:nvPr/>
        </p:nvPicPr>
        <p:blipFill>
          <a:blip r:embed="rId4" cstate="print">
            <a:extLst>
              <a:ext uri="{28A0092B-C50C-407E-A947-70E740481C1C}">
                <a14:useLocalDpi xmlns:a14="http://schemas.microsoft.com/office/drawing/2010/main" val="0"/>
              </a:ext>
            </a:extLst>
          </a:blip>
          <a:srcRect t="9554" b="5019"/>
          <a:stretch>
            <a:fillRect/>
          </a:stretch>
        </p:blipFill>
        <p:spPr bwMode="auto">
          <a:xfrm>
            <a:off x="15875" y="692150"/>
            <a:ext cx="9112250"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022301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52400"/>
            <a:ext cx="7590604" cy="762000"/>
          </a:xfrm>
        </p:spPr>
        <p:txBody>
          <a:bodyPr/>
          <a:lstStyle/>
          <a:p>
            <a:r>
              <a:rPr lang="fr-CH" sz="3200" dirty="0" err="1" smtClean="0"/>
              <a:t>Summary</a:t>
            </a:r>
            <a:r>
              <a:rPr lang="fr-CH" sz="3200" dirty="0" smtClean="0"/>
              <a:t> of </a:t>
            </a:r>
            <a:r>
              <a:rPr lang="fr-CH" sz="3200" dirty="0" err="1" smtClean="0"/>
              <a:t>Knowledge</a:t>
            </a:r>
            <a:r>
              <a:rPr lang="fr-CH" sz="3200" dirty="0" smtClean="0"/>
              <a:t> Transfer Modes</a:t>
            </a:r>
            <a:endParaRPr lang="en-GB" sz="3200" dirty="0"/>
          </a:p>
        </p:txBody>
      </p:sp>
      <p:sp>
        <p:nvSpPr>
          <p:cNvPr id="7" name="Rectangle 6"/>
          <p:cNvSpPr/>
          <p:nvPr/>
        </p:nvSpPr>
        <p:spPr>
          <a:xfrm>
            <a:off x="500034" y="1458946"/>
            <a:ext cx="8215370" cy="3000821"/>
          </a:xfrm>
          <a:prstGeom prst="rect">
            <a:avLst/>
          </a:prstGeom>
        </p:spPr>
        <p:txBody>
          <a:bodyPr wrap="square">
            <a:spAutoFit/>
          </a:bodyPr>
          <a:lstStyle/>
          <a:p>
            <a:pPr marL="457200" indent="-457200" eaLnBrk="1" hangingPunct="1">
              <a:lnSpc>
                <a:spcPct val="150000"/>
              </a:lnSpc>
              <a:buFont typeface="Wingdings" pitchFamily="2" charset="2"/>
              <a:buChar char="Ø"/>
            </a:pPr>
            <a:r>
              <a:rPr lang="en-US" dirty="0" smtClean="0"/>
              <a:t>Licensing of intellectual property and consulting</a:t>
            </a:r>
          </a:p>
          <a:p>
            <a:pPr marL="457200" indent="-457200" eaLnBrk="1" hangingPunct="1">
              <a:lnSpc>
                <a:spcPct val="150000"/>
              </a:lnSpc>
              <a:buFont typeface="Wingdings" pitchFamily="2" charset="2"/>
              <a:buChar char="Ø"/>
            </a:pPr>
            <a:r>
              <a:rPr lang="en-US" u="sng" dirty="0" smtClean="0"/>
              <a:t>Joint R&amp;D with external partners (Industry !)</a:t>
            </a:r>
          </a:p>
          <a:p>
            <a:pPr marL="457200" indent="-457200">
              <a:lnSpc>
                <a:spcPct val="150000"/>
              </a:lnSpc>
              <a:buFont typeface="Wingdings" pitchFamily="2" charset="2"/>
              <a:buChar char="Ø"/>
            </a:pPr>
            <a:r>
              <a:rPr lang="en-US" dirty="0" smtClean="0"/>
              <a:t>Start-up companies creation</a:t>
            </a:r>
          </a:p>
          <a:p>
            <a:pPr marL="457200" indent="-457200">
              <a:lnSpc>
                <a:spcPct val="150000"/>
              </a:lnSpc>
              <a:buFont typeface="Wingdings" pitchFamily="2" charset="2"/>
              <a:buChar char="Ø"/>
            </a:pPr>
            <a:r>
              <a:rPr lang="en-US" dirty="0" smtClean="0"/>
              <a:t>Open Hardware License and similar initiatives</a:t>
            </a:r>
          </a:p>
          <a:p>
            <a:pPr marL="457200" indent="-457200" eaLnBrk="1" hangingPunct="1">
              <a:lnSpc>
                <a:spcPct val="150000"/>
              </a:lnSpc>
              <a:buFont typeface="Wingdings" pitchFamily="2" charset="2"/>
              <a:buChar char="Ø"/>
            </a:pPr>
            <a:r>
              <a:rPr lang="en-US" dirty="0" smtClean="0"/>
              <a:t>CERN training programs and personnel mobility</a:t>
            </a:r>
          </a:p>
          <a:p>
            <a:pPr marL="457200" indent="-457200" eaLnBrk="1" hangingPunct="1">
              <a:lnSpc>
                <a:spcPct val="150000"/>
              </a:lnSpc>
              <a:buFont typeface="Wingdings" pitchFamily="2" charset="2"/>
              <a:buChar char="Ø"/>
            </a:pPr>
            <a:r>
              <a:rPr lang="en-US" dirty="0" smtClean="0"/>
              <a:t>Procurement activities</a:t>
            </a:r>
          </a:p>
          <a:p>
            <a:pPr marL="457200" indent="-457200" eaLnBrk="1" hangingPunct="1">
              <a:lnSpc>
                <a:spcPct val="150000"/>
              </a:lnSpc>
              <a:buFont typeface="Wingdings" pitchFamily="2" charset="2"/>
              <a:buChar char="Ø"/>
            </a:pPr>
            <a:r>
              <a:rPr lang="en-US" dirty="0" smtClean="0"/>
              <a:t>Networking and catalyzing knowledge exchange (multidisciplinary events)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52400"/>
            <a:ext cx="7446588" cy="762000"/>
          </a:xfrm>
        </p:spPr>
        <p:txBody>
          <a:bodyPr/>
          <a:lstStyle/>
          <a:p>
            <a:r>
              <a:rPr lang="fr-CH" sz="3200" dirty="0" smtClean="0"/>
              <a:t>Conclusions</a:t>
            </a:r>
            <a:endParaRPr lang="en-GB" sz="3200" dirty="0"/>
          </a:p>
        </p:txBody>
      </p:sp>
      <p:sp>
        <p:nvSpPr>
          <p:cNvPr id="6" name="TextBox 5"/>
          <p:cNvSpPr txBox="1"/>
          <p:nvPr/>
        </p:nvSpPr>
        <p:spPr>
          <a:xfrm>
            <a:off x="214282" y="1052736"/>
            <a:ext cx="8786874" cy="5201424"/>
          </a:xfrm>
          <a:prstGeom prst="rect">
            <a:avLst/>
          </a:prstGeom>
          <a:noFill/>
        </p:spPr>
        <p:txBody>
          <a:bodyPr wrap="square" rtlCol="0">
            <a:spAutoFit/>
          </a:bodyPr>
          <a:lstStyle/>
          <a:p>
            <a:pPr algn="just">
              <a:buClr>
                <a:schemeClr val="tx2"/>
              </a:buClr>
              <a:buFont typeface="Wingdings" pitchFamily="2" charset="2"/>
              <a:buChar char="q"/>
            </a:pPr>
            <a:r>
              <a:rPr lang="fr-CH" dirty="0" smtClean="0">
                <a:solidFill>
                  <a:schemeClr val="tx2"/>
                </a:solidFill>
              </a:rPr>
              <a:t> </a:t>
            </a:r>
            <a:r>
              <a:rPr lang="fr-CH" sz="2000" dirty="0" smtClean="0">
                <a:solidFill>
                  <a:schemeClr val="tx2"/>
                </a:solidFill>
              </a:rPr>
              <a:t>CERN regards </a:t>
            </a:r>
            <a:r>
              <a:rPr lang="fr-CH" sz="2000" dirty="0" err="1" smtClean="0">
                <a:solidFill>
                  <a:schemeClr val="tx2"/>
                </a:solidFill>
              </a:rPr>
              <a:t>knowledge</a:t>
            </a:r>
            <a:r>
              <a:rPr lang="fr-CH" sz="2000" dirty="0" smtClean="0">
                <a:solidFill>
                  <a:schemeClr val="tx2"/>
                </a:solidFill>
              </a:rPr>
              <a:t> and </a:t>
            </a:r>
            <a:r>
              <a:rPr lang="fr-CH" sz="2000" dirty="0" err="1" smtClean="0">
                <a:solidFill>
                  <a:schemeClr val="tx2"/>
                </a:solidFill>
              </a:rPr>
              <a:t>technology</a:t>
            </a:r>
            <a:r>
              <a:rPr lang="fr-CH" sz="2000" dirty="0" smtClean="0">
                <a:solidFill>
                  <a:schemeClr val="tx2"/>
                </a:solidFill>
              </a:rPr>
              <a:t> </a:t>
            </a:r>
            <a:r>
              <a:rPr lang="fr-CH" sz="2000" dirty="0" err="1" smtClean="0">
                <a:solidFill>
                  <a:schemeClr val="tx2"/>
                </a:solidFill>
              </a:rPr>
              <a:t>transfer</a:t>
            </a:r>
            <a:r>
              <a:rPr lang="fr-CH" sz="2000" dirty="0" smtClean="0">
                <a:solidFill>
                  <a:schemeClr val="tx2"/>
                </a:solidFill>
              </a:rPr>
              <a:t> as an </a:t>
            </a:r>
            <a:r>
              <a:rPr lang="fr-CH" sz="2000" dirty="0" err="1" smtClean="0">
                <a:solidFill>
                  <a:schemeClr val="tx2"/>
                </a:solidFill>
              </a:rPr>
              <a:t>integral</a:t>
            </a:r>
            <a:r>
              <a:rPr lang="fr-CH" sz="2000" dirty="0" smtClean="0">
                <a:solidFill>
                  <a:schemeClr val="tx2"/>
                </a:solidFill>
              </a:rPr>
              <a:t> part </a:t>
            </a:r>
          </a:p>
          <a:p>
            <a:pPr algn="just">
              <a:buClr>
                <a:schemeClr val="tx2"/>
              </a:buClr>
            </a:pPr>
            <a:r>
              <a:rPr lang="fr-CH" sz="2000" dirty="0" smtClean="0">
                <a:solidFill>
                  <a:schemeClr val="tx2"/>
                </a:solidFill>
              </a:rPr>
              <a:t>     of </a:t>
            </a:r>
            <a:r>
              <a:rPr lang="fr-CH" sz="2000" dirty="0" err="1" smtClean="0">
                <a:solidFill>
                  <a:schemeClr val="tx2"/>
                </a:solidFill>
              </a:rPr>
              <a:t>its</a:t>
            </a:r>
            <a:r>
              <a:rPr lang="fr-CH" sz="2000" dirty="0" smtClean="0">
                <a:solidFill>
                  <a:schemeClr val="tx2"/>
                </a:solidFill>
              </a:rPr>
              <a:t> mission. </a:t>
            </a:r>
          </a:p>
          <a:p>
            <a:pPr algn="just">
              <a:buNone/>
            </a:pPr>
            <a:endParaRPr lang="fr-CH" sz="2000" dirty="0" smtClean="0">
              <a:solidFill>
                <a:schemeClr val="tx2"/>
              </a:solidFill>
            </a:endParaRPr>
          </a:p>
          <a:p>
            <a:pPr algn="just">
              <a:buClr>
                <a:schemeClr val="tx2"/>
              </a:buClr>
              <a:buFont typeface="Wingdings" pitchFamily="2" charset="2"/>
              <a:buChar char="q"/>
            </a:pPr>
            <a:r>
              <a:rPr lang="fr-CH" sz="2000" dirty="0" smtClean="0">
                <a:solidFill>
                  <a:schemeClr val="tx2"/>
                </a:solidFill>
              </a:rPr>
              <a:t> CERN technologies have applications in </a:t>
            </a:r>
            <a:r>
              <a:rPr lang="fr-CH" sz="2000" dirty="0" err="1" smtClean="0">
                <a:solidFill>
                  <a:schemeClr val="tx2"/>
                </a:solidFill>
              </a:rPr>
              <a:t>several</a:t>
            </a:r>
            <a:r>
              <a:rPr lang="fr-CH" sz="2000" dirty="0" smtClean="0">
                <a:solidFill>
                  <a:schemeClr val="tx2"/>
                </a:solidFill>
              </a:rPr>
              <a:t> </a:t>
            </a:r>
            <a:r>
              <a:rPr lang="fr-CH" sz="2000" dirty="0" err="1" smtClean="0">
                <a:solidFill>
                  <a:schemeClr val="tx2"/>
                </a:solidFill>
              </a:rPr>
              <a:t>domains</a:t>
            </a:r>
            <a:r>
              <a:rPr lang="fr-CH" sz="2000" dirty="0" smtClean="0">
                <a:solidFill>
                  <a:schemeClr val="tx2"/>
                </a:solidFill>
              </a:rPr>
              <a:t> </a:t>
            </a:r>
            <a:r>
              <a:rPr lang="fr-CH" sz="2000" dirty="0" err="1" smtClean="0">
                <a:solidFill>
                  <a:schemeClr val="tx2"/>
                </a:solidFill>
              </a:rPr>
              <a:t>with</a:t>
            </a:r>
            <a:r>
              <a:rPr lang="fr-CH" sz="2000" dirty="0" smtClean="0">
                <a:solidFill>
                  <a:schemeClr val="tx2"/>
                </a:solidFill>
              </a:rPr>
              <a:t> </a:t>
            </a:r>
            <a:r>
              <a:rPr lang="fr-CH" sz="2000" dirty="0" err="1" smtClean="0">
                <a:solidFill>
                  <a:schemeClr val="tx2"/>
                </a:solidFill>
              </a:rPr>
              <a:t>high</a:t>
            </a:r>
            <a:r>
              <a:rPr lang="fr-CH" sz="2000" dirty="0" smtClean="0">
                <a:solidFill>
                  <a:schemeClr val="tx2"/>
                </a:solidFill>
              </a:rPr>
              <a:t> </a:t>
            </a:r>
          </a:p>
          <a:p>
            <a:pPr algn="just">
              <a:buClr>
                <a:schemeClr val="tx2"/>
              </a:buClr>
            </a:pPr>
            <a:r>
              <a:rPr lang="fr-CH" sz="2000" dirty="0" smtClean="0">
                <a:solidFill>
                  <a:schemeClr val="tx2"/>
                </a:solidFill>
              </a:rPr>
              <a:t>    relevance to society. In </a:t>
            </a:r>
            <a:r>
              <a:rPr lang="fr-CH" sz="2000" dirty="0" err="1" smtClean="0">
                <a:solidFill>
                  <a:schemeClr val="tx2"/>
                </a:solidFill>
              </a:rPr>
              <a:t>particular</a:t>
            </a:r>
            <a:r>
              <a:rPr lang="fr-CH" sz="2000" dirty="0" smtClean="0">
                <a:solidFill>
                  <a:schemeClr val="tx2"/>
                </a:solidFill>
              </a:rPr>
              <a:t>, CERN has been </a:t>
            </a:r>
            <a:r>
              <a:rPr lang="fr-CH" sz="2000" dirty="0" err="1" smtClean="0">
                <a:solidFill>
                  <a:schemeClr val="tx2"/>
                </a:solidFill>
              </a:rPr>
              <a:t>providing</a:t>
            </a:r>
            <a:r>
              <a:rPr lang="fr-CH" sz="2000" dirty="0" smtClean="0">
                <a:solidFill>
                  <a:schemeClr val="tx2"/>
                </a:solidFill>
              </a:rPr>
              <a:t> a </a:t>
            </a:r>
            <a:r>
              <a:rPr lang="fr-CH" sz="2000" dirty="0" err="1" smtClean="0">
                <a:solidFill>
                  <a:schemeClr val="tx2"/>
                </a:solidFill>
              </a:rPr>
              <a:t>significant</a:t>
            </a:r>
            <a:r>
              <a:rPr lang="fr-CH" sz="2000" dirty="0" smtClean="0">
                <a:solidFill>
                  <a:schemeClr val="tx2"/>
                </a:solidFill>
              </a:rPr>
              <a:t> </a:t>
            </a:r>
          </a:p>
          <a:p>
            <a:pPr algn="just">
              <a:buClr>
                <a:schemeClr val="tx2"/>
              </a:buClr>
            </a:pPr>
            <a:r>
              <a:rPr lang="fr-CH" sz="2000" dirty="0" smtClean="0">
                <a:solidFill>
                  <a:schemeClr val="tx2"/>
                </a:solidFill>
              </a:rPr>
              <a:t>    contribution to innovation in </a:t>
            </a:r>
            <a:r>
              <a:rPr lang="fr-CH" sz="2000" dirty="0" err="1" smtClean="0">
                <a:solidFill>
                  <a:schemeClr val="tx2"/>
                </a:solidFill>
              </a:rPr>
              <a:t>medical</a:t>
            </a:r>
            <a:r>
              <a:rPr lang="fr-CH" sz="2000" dirty="0" smtClean="0">
                <a:solidFill>
                  <a:schemeClr val="tx2"/>
                </a:solidFill>
              </a:rPr>
              <a:t> sciences over the last 10-15 </a:t>
            </a:r>
            <a:r>
              <a:rPr lang="fr-CH" sz="2000" dirty="0" err="1" smtClean="0">
                <a:solidFill>
                  <a:schemeClr val="tx2"/>
                </a:solidFill>
              </a:rPr>
              <a:t>years</a:t>
            </a:r>
            <a:r>
              <a:rPr lang="fr-CH" sz="2000" dirty="0" smtClean="0">
                <a:solidFill>
                  <a:schemeClr val="tx2"/>
                </a:solidFill>
              </a:rPr>
              <a:t>.</a:t>
            </a:r>
          </a:p>
          <a:p>
            <a:pPr algn="just"/>
            <a:endParaRPr lang="fr-CH" sz="2000" dirty="0" smtClean="0">
              <a:solidFill>
                <a:schemeClr val="tx2"/>
              </a:solidFill>
            </a:endParaRPr>
          </a:p>
          <a:p>
            <a:pPr algn="just">
              <a:buFont typeface="Wingdings" pitchFamily="2" charset="2"/>
              <a:buChar char="q"/>
            </a:pPr>
            <a:r>
              <a:rPr lang="fr-CH" sz="2000" dirty="0" smtClean="0">
                <a:solidFill>
                  <a:schemeClr val="tx2"/>
                </a:solidFill>
              </a:rPr>
              <a:t> By </a:t>
            </a:r>
            <a:r>
              <a:rPr lang="fr-CH" sz="2000" dirty="0" err="1" smtClean="0">
                <a:solidFill>
                  <a:schemeClr val="tx2"/>
                </a:solidFill>
              </a:rPr>
              <a:t>making</a:t>
            </a:r>
            <a:r>
              <a:rPr lang="fr-CH" sz="2000" dirty="0" smtClean="0">
                <a:solidFill>
                  <a:schemeClr val="tx2"/>
                </a:solidFill>
              </a:rPr>
              <a:t> an impact on </a:t>
            </a:r>
            <a:r>
              <a:rPr lang="fr-CH" sz="2000" dirty="0" err="1" smtClean="0">
                <a:solidFill>
                  <a:schemeClr val="tx2"/>
                </a:solidFill>
              </a:rPr>
              <a:t>key</a:t>
            </a:r>
            <a:r>
              <a:rPr lang="fr-CH" sz="2000" dirty="0" smtClean="0">
                <a:solidFill>
                  <a:schemeClr val="tx2"/>
                </a:solidFill>
              </a:rPr>
              <a:t> application </a:t>
            </a:r>
            <a:r>
              <a:rPr lang="fr-CH" sz="2000" dirty="0" err="1" smtClean="0">
                <a:solidFill>
                  <a:schemeClr val="tx2"/>
                </a:solidFill>
              </a:rPr>
              <a:t>domains</a:t>
            </a:r>
            <a:r>
              <a:rPr lang="fr-CH" sz="2000" dirty="0" smtClean="0">
                <a:solidFill>
                  <a:schemeClr val="tx2"/>
                </a:solidFill>
              </a:rPr>
              <a:t> </a:t>
            </a:r>
            <a:r>
              <a:rPr lang="fr-CH" sz="2000" dirty="0" err="1" smtClean="0">
                <a:solidFill>
                  <a:schemeClr val="tx2"/>
                </a:solidFill>
              </a:rPr>
              <a:t>we</a:t>
            </a:r>
            <a:r>
              <a:rPr lang="fr-CH" sz="2000" dirty="0" smtClean="0">
                <a:solidFill>
                  <a:schemeClr val="tx2"/>
                </a:solidFill>
              </a:rPr>
              <a:t> </a:t>
            </a:r>
            <a:r>
              <a:rPr lang="fr-CH" sz="2000" dirty="0" err="1" smtClean="0">
                <a:solidFill>
                  <a:schemeClr val="tx2"/>
                </a:solidFill>
              </a:rPr>
              <a:t>aim</a:t>
            </a:r>
            <a:r>
              <a:rPr lang="fr-CH" sz="2000" dirty="0" smtClean="0">
                <a:solidFill>
                  <a:schemeClr val="tx2"/>
                </a:solidFill>
              </a:rPr>
              <a:t> to </a:t>
            </a:r>
            <a:r>
              <a:rPr lang="fr-CH" sz="2000" dirty="0" err="1" smtClean="0">
                <a:solidFill>
                  <a:schemeClr val="tx2"/>
                </a:solidFill>
              </a:rPr>
              <a:t>illustrate</a:t>
            </a:r>
            <a:r>
              <a:rPr lang="fr-CH" sz="2000" dirty="0" smtClean="0">
                <a:solidFill>
                  <a:schemeClr val="tx2"/>
                </a:solidFill>
              </a:rPr>
              <a:t> the </a:t>
            </a:r>
          </a:p>
          <a:p>
            <a:pPr algn="just"/>
            <a:r>
              <a:rPr lang="fr-CH" sz="2000" dirty="0" smtClean="0">
                <a:solidFill>
                  <a:schemeClr val="tx2"/>
                </a:solidFill>
              </a:rPr>
              <a:t>    </a:t>
            </a:r>
            <a:r>
              <a:rPr lang="fr-CH" sz="2000" dirty="0" err="1" smtClean="0">
                <a:solidFill>
                  <a:schemeClr val="tx2"/>
                </a:solidFill>
              </a:rPr>
              <a:t>role</a:t>
            </a:r>
            <a:r>
              <a:rPr lang="fr-CH" sz="2000" dirty="0" smtClean="0">
                <a:solidFill>
                  <a:schemeClr val="tx2"/>
                </a:solidFill>
              </a:rPr>
              <a:t> of </a:t>
            </a:r>
            <a:r>
              <a:rPr lang="fr-CH" sz="2000" dirty="0" err="1" smtClean="0">
                <a:solidFill>
                  <a:schemeClr val="tx2"/>
                </a:solidFill>
              </a:rPr>
              <a:t>fundamental</a:t>
            </a:r>
            <a:r>
              <a:rPr lang="fr-CH" sz="2000" dirty="0" smtClean="0">
                <a:solidFill>
                  <a:schemeClr val="tx2"/>
                </a:solidFill>
              </a:rPr>
              <a:t> </a:t>
            </a:r>
            <a:r>
              <a:rPr lang="fr-CH" sz="2000" dirty="0" err="1" smtClean="0">
                <a:solidFill>
                  <a:schemeClr val="tx2"/>
                </a:solidFill>
              </a:rPr>
              <a:t>research</a:t>
            </a:r>
            <a:r>
              <a:rPr lang="fr-CH" sz="2000" dirty="0" smtClean="0">
                <a:solidFill>
                  <a:schemeClr val="tx2"/>
                </a:solidFill>
              </a:rPr>
              <a:t> as a driver of innovation </a:t>
            </a:r>
            <a:r>
              <a:rPr lang="fr-CH" sz="2000" dirty="0" err="1" smtClean="0">
                <a:solidFill>
                  <a:schemeClr val="tx2"/>
                </a:solidFill>
              </a:rPr>
              <a:t>which</a:t>
            </a:r>
            <a:r>
              <a:rPr lang="fr-CH" sz="2000" dirty="0" smtClean="0">
                <a:solidFill>
                  <a:schemeClr val="tx2"/>
                </a:solidFill>
              </a:rPr>
              <a:t> </a:t>
            </a:r>
            <a:r>
              <a:rPr lang="fr-CH" sz="2000" dirty="0" err="1" smtClean="0">
                <a:solidFill>
                  <a:schemeClr val="tx2"/>
                </a:solidFill>
              </a:rPr>
              <a:t>delivers</a:t>
            </a:r>
            <a:r>
              <a:rPr lang="fr-CH" sz="2000" dirty="0" smtClean="0">
                <a:solidFill>
                  <a:schemeClr val="tx2"/>
                </a:solidFill>
              </a:rPr>
              <a:t> </a:t>
            </a:r>
          </a:p>
          <a:p>
            <a:pPr algn="just"/>
            <a:r>
              <a:rPr lang="fr-CH" sz="2000" dirty="0" smtClean="0">
                <a:solidFill>
                  <a:schemeClr val="tx2"/>
                </a:solidFill>
              </a:rPr>
              <a:t>    tangible </a:t>
            </a:r>
            <a:r>
              <a:rPr lang="fr-CH" sz="2000" dirty="0" err="1" smtClean="0">
                <a:solidFill>
                  <a:schemeClr val="tx2"/>
                </a:solidFill>
              </a:rPr>
              <a:t>benefits</a:t>
            </a:r>
            <a:r>
              <a:rPr lang="fr-CH" sz="2000" dirty="0" smtClean="0">
                <a:solidFill>
                  <a:schemeClr val="tx2"/>
                </a:solidFill>
              </a:rPr>
              <a:t> to </a:t>
            </a:r>
            <a:r>
              <a:rPr lang="fr-CH" sz="2000" dirty="0" err="1" smtClean="0">
                <a:solidFill>
                  <a:schemeClr val="tx2"/>
                </a:solidFill>
              </a:rPr>
              <a:t>mankind</a:t>
            </a:r>
            <a:r>
              <a:rPr lang="fr-CH" sz="2000" dirty="0" smtClean="0">
                <a:solidFill>
                  <a:schemeClr val="tx2"/>
                </a:solidFill>
              </a:rPr>
              <a:t>.</a:t>
            </a:r>
          </a:p>
          <a:p>
            <a:pPr algn="just"/>
            <a:endParaRPr lang="fr-CH" sz="2000" dirty="0" smtClean="0">
              <a:solidFill>
                <a:schemeClr val="tx2"/>
              </a:solidFill>
            </a:endParaRPr>
          </a:p>
          <a:p>
            <a:pPr algn="just">
              <a:buFont typeface="Wingdings" pitchFamily="2" charset="2"/>
              <a:buChar char="q"/>
            </a:pPr>
            <a:r>
              <a:rPr lang="fr-CH" sz="2000" dirty="0" smtClean="0">
                <a:solidFill>
                  <a:schemeClr val="tx2"/>
                </a:solidFill>
              </a:rPr>
              <a:t> </a:t>
            </a:r>
            <a:r>
              <a:rPr lang="fr-CH" sz="2000" dirty="0" err="1" smtClean="0">
                <a:solidFill>
                  <a:schemeClr val="tx2"/>
                </a:solidFill>
              </a:rPr>
              <a:t>CERN’s</a:t>
            </a:r>
            <a:r>
              <a:rPr lang="fr-CH" sz="2000" dirty="0" smtClean="0">
                <a:solidFill>
                  <a:schemeClr val="tx2"/>
                </a:solidFill>
              </a:rPr>
              <a:t> </a:t>
            </a:r>
            <a:r>
              <a:rPr lang="fr-CH" sz="2000" dirty="0" err="1" smtClean="0">
                <a:solidFill>
                  <a:schemeClr val="tx2"/>
                </a:solidFill>
              </a:rPr>
              <a:t>technical</a:t>
            </a:r>
            <a:r>
              <a:rPr lang="fr-CH" sz="2000" dirty="0" smtClean="0">
                <a:solidFill>
                  <a:schemeClr val="tx2"/>
                </a:solidFill>
              </a:rPr>
              <a:t> </a:t>
            </a:r>
            <a:r>
              <a:rPr lang="fr-CH" sz="2000" dirty="0" err="1" smtClean="0">
                <a:solidFill>
                  <a:schemeClr val="tx2"/>
                </a:solidFill>
              </a:rPr>
              <a:t>departments</a:t>
            </a:r>
            <a:r>
              <a:rPr lang="fr-CH" sz="2000" dirty="0" smtClean="0">
                <a:solidFill>
                  <a:schemeClr val="tx2"/>
                </a:solidFill>
              </a:rPr>
              <a:t> have unique </a:t>
            </a:r>
            <a:r>
              <a:rPr lang="fr-CH" sz="2000" dirty="0" err="1" smtClean="0">
                <a:solidFill>
                  <a:schemeClr val="tx2"/>
                </a:solidFill>
              </a:rPr>
              <a:t>knowledge</a:t>
            </a:r>
            <a:r>
              <a:rPr lang="fr-CH" sz="2000" dirty="0" smtClean="0">
                <a:solidFill>
                  <a:schemeClr val="tx2"/>
                </a:solidFill>
              </a:rPr>
              <a:t> and </a:t>
            </a:r>
            <a:r>
              <a:rPr lang="fr-CH" sz="2000" dirty="0" err="1" smtClean="0">
                <a:solidFill>
                  <a:schemeClr val="tx2"/>
                </a:solidFill>
              </a:rPr>
              <a:t>skills</a:t>
            </a:r>
            <a:r>
              <a:rPr lang="fr-CH" sz="2000" dirty="0" smtClean="0">
                <a:solidFill>
                  <a:schemeClr val="tx2"/>
                </a:solidFill>
              </a:rPr>
              <a:t>. </a:t>
            </a:r>
            <a:r>
              <a:rPr lang="fr-CH" sz="2000" dirty="0" err="1" smtClean="0">
                <a:solidFill>
                  <a:schemeClr val="tx2"/>
                </a:solidFill>
              </a:rPr>
              <a:t>We</a:t>
            </a:r>
            <a:r>
              <a:rPr lang="fr-CH" sz="2000" dirty="0" smtClean="0">
                <a:solidFill>
                  <a:schemeClr val="tx2"/>
                </a:solidFill>
              </a:rPr>
              <a:t> are</a:t>
            </a:r>
            <a:br>
              <a:rPr lang="fr-CH" sz="2000" dirty="0" smtClean="0">
                <a:solidFill>
                  <a:schemeClr val="tx2"/>
                </a:solidFill>
              </a:rPr>
            </a:br>
            <a:r>
              <a:rPr lang="fr-CH" sz="2000" dirty="0" smtClean="0">
                <a:solidFill>
                  <a:schemeClr val="tx2"/>
                </a:solidFill>
              </a:rPr>
              <a:t>    </a:t>
            </a:r>
            <a:r>
              <a:rPr lang="fr-CH" sz="2000" dirty="0" err="1" smtClean="0">
                <a:solidFill>
                  <a:schemeClr val="tx2"/>
                </a:solidFill>
              </a:rPr>
              <a:t>keen</a:t>
            </a:r>
            <a:r>
              <a:rPr lang="fr-CH" sz="2000" dirty="0" smtClean="0">
                <a:solidFill>
                  <a:schemeClr val="tx2"/>
                </a:solidFill>
              </a:rPr>
              <a:t> to </a:t>
            </a:r>
            <a:r>
              <a:rPr lang="fr-CH" sz="2000" dirty="0" err="1" smtClean="0">
                <a:solidFill>
                  <a:schemeClr val="tx2"/>
                </a:solidFill>
              </a:rPr>
              <a:t>collaborating</a:t>
            </a:r>
            <a:r>
              <a:rPr lang="fr-CH" sz="2000" dirty="0" smtClean="0">
                <a:solidFill>
                  <a:schemeClr val="tx2"/>
                </a:solidFill>
              </a:rPr>
              <a:t> </a:t>
            </a:r>
            <a:r>
              <a:rPr lang="fr-CH" sz="2000" dirty="0" err="1" smtClean="0">
                <a:solidFill>
                  <a:schemeClr val="tx2"/>
                </a:solidFill>
              </a:rPr>
              <a:t>with</a:t>
            </a:r>
            <a:r>
              <a:rPr lang="fr-CH" sz="2000" dirty="0" smtClean="0">
                <a:solidFill>
                  <a:schemeClr val="tx2"/>
                </a:solidFill>
              </a:rPr>
              <a:t> </a:t>
            </a:r>
            <a:r>
              <a:rPr lang="fr-CH" sz="2000" dirty="0" err="1" smtClean="0">
                <a:solidFill>
                  <a:schemeClr val="tx2"/>
                </a:solidFill>
              </a:rPr>
              <a:t>industry</a:t>
            </a:r>
            <a:r>
              <a:rPr lang="fr-CH" sz="2000" dirty="0" smtClean="0">
                <a:solidFill>
                  <a:schemeClr val="tx2"/>
                </a:solidFill>
              </a:rPr>
              <a:t> and to </a:t>
            </a:r>
            <a:r>
              <a:rPr lang="fr-CH" sz="2000" dirty="0" err="1" smtClean="0">
                <a:solidFill>
                  <a:schemeClr val="tx2"/>
                </a:solidFill>
              </a:rPr>
              <a:t>investigate</a:t>
            </a:r>
            <a:r>
              <a:rPr lang="fr-CH" sz="2000" dirty="0" smtClean="0">
                <a:solidFill>
                  <a:schemeClr val="tx2"/>
                </a:solidFill>
              </a:rPr>
              <a:t> how </a:t>
            </a:r>
            <a:r>
              <a:rPr lang="fr-CH" sz="2000" dirty="0" err="1" smtClean="0">
                <a:solidFill>
                  <a:schemeClr val="tx2"/>
                </a:solidFill>
              </a:rPr>
              <a:t>our</a:t>
            </a:r>
            <a:r>
              <a:rPr lang="fr-CH" sz="2000" dirty="0" smtClean="0">
                <a:solidFill>
                  <a:schemeClr val="tx2"/>
                </a:solidFill>
              </a:rPr>
              <a:t> know-how</a:t>
            </a:r>
            <a:br>
              <a:rPr lang="fr-CH" sz="2000" dirty="0" smtClean="0">
                <a:solidFill>
                  <a:schemeClr val="tx2"/>
                </a:solidFill>
              </a:rPr>
            </a:br>
            <a:r>
              <a:rPr lang="fr-CH" sz="2000" dirty="0" smtClean="0">
                <a:solidFill>
                  <a:schemeClr val="tx2"/>
                </a:solidFill>
              </a:rPr>
              <a:t>    </a:t>
            </a:r>
            <a:r>
              <a:rPr lang="fr-CH" sz="2000" dirty="0" err="1" smtClean="0">
                <a:solidFill>
                  <a:schemeClr val="tx2"/>
                </a:solidFill>
              </a:rPr>
              <a:t>can</a:t>
            </a:r>
            <a:r>
              <a:rPr lang="fr-CH" sz="2000" dirty="0" smtClean="0">
                <a:solidFill>
                  <a:schemeClr val="tx2"/>
                </a:solidFill>
              </a:rPr>
              <a:t> </a:t>
            </a:r>
            <a:r>
              <a:rPr lang="fr-CH" sz="2000" dirty="0" err="1" smtClean="0">
                <a:solidFill>
                  <a:schemeClr val="tx2"/>
                </a:solidFill>
              </a:rPr>
              <a:t>be</a:t>
            </a:r>
            <a:r>
              <a:rPr lang="fr-CH" sz="2000" dirty="0" smtClean="0">
                <a:solidFill>
                  <a:schemeClr val="tx2"/>
                </a:solidFill>
              </a:rPr>
              <a:t> </a:t>
            </a:r>
            <a:r>
              <a:rPr lang="fr-CH" sz="2000" dirty="0" err="1" smtClean="0">
                <a:solidFill>
                  <a:schemeClr val="tx2"/>
                </a:solidFill>
              </a:rPr>
              <a:t>used</a:t>
            </a:r>
            <a:r>
              <a:rPr lang="fr-CH" sz="2000" dirty="0" smtClean="0">
                <a:solidFill>
                  <a:schemeClr val="tx2"/>
                </a:solidFill>
              </a:rPr>
              <a:t> to </a:t>
            </a:r>
            <a:r>
              <a:rPr lang="fr-CH" sz="2000" dirty="0" err="1" smtClean="0">
                <a:solidFill>
                  <a:schemeClr val="tx2"/>
                </a:solidFill>
              </a:rPr>
              <a:t>satisfy</a:t>
            </a:r>
            <a:r>
              <a:rPr lang="fr-CH" sz="2000" dirty="0" smtClean="0">
                <a:solidFill>
                  <a:schemeClr val="tx2"/>
                </a:solidFill>
              </a:rPr>
              <a:t> </a:t>
            </a:r>
            <a:r>
              <a:rPr lang="fr-CH" sz="2000" dirty="0" err="1" smtClean="0">
                <a:solidFill>
                  <a:schemeClr val="tx2"/>
                </a:solidFill>
              </a:rPr>
              <a:t>industry</a:t>
            </a:r>
            <a:r>
              <a:rPr lang="fr-CH" sz="2000" dirty="0" smtClean="0">
                <a:solidFill>
                  <a:schemeClr val="tx2"/>
                </a:solidFill>
              </a:rPr>
              <a:t> </a:t>
            </a:r>
            <a:r>
              <a:rPr lang="fr-CH" sz="2000" dirty="0" err="1" smtClean="0">
                <a:solidFill>
                  <a:schemeClr val="tx2"/>
                </a:solidFill>
              </a:rPr>
              <a:t>needs</a:t>
            </a:r>
            <a:r>
              <a:rPr lang="fr-CH" sz="2000" dirty="0" smtClean="0">
                <a:solidFill>
                  <a:schemeClr val="tx2"/>
                </a:solidFill>
              </a:rPr>
              <a:t>.</a:t>
            </a:r>
          </a:p>
          <a:p>
            <a:pPr algn="just">
              <a:buFont typeface="Wingdings" pitchFamily="2" charset="2"/>
              <a:buChar char="q"/>
            </a:pPr>
            <a:endParaRPr lang="fr-CH" dirty="0" smtClean="0">
              <a:solidFill>
                <a:srgbClr val="FF0000"/>
              </a:solidFill>
            </a:endParaRPr>
          </a:p>
          <a:p>
            <a:pPr algn="ctr"/>
            <a:r>
              <a:rPr lang="fr-CH" dirty="0" err="1" smtClean="0">
                <a:solidFill>
                  <a:srgbClr val="FF0000"/>
                </a:solidFill>
              </a:rPr>
              <a:t>We</a:t>
            </a:r>
            <a:r>
              <a:rPr lang="fr-CH" dirty="0" smtClean="0">
                <a:solidFill>
                  <a:srgbClr val="FF0000"/>
                </a:solidFill>
              </a:rPr>
              <a:t> have a lot to </a:t>
            </a:r>
            <a:r>
              <a:rPr lang="fr-CH" dirty="0" err="1" smtClean="0">
                <a:solidFill>
                  <a:srgbClr val="FF0000"/>
                </a:solidFill>
              </a:rPr>
              <a:t>offer</a:t>
            </a:r>
            <a:r>
              <a:rPr lang="fr-CH" dirty="0" smtClean="0">
                <a:solidFill>
                  <a:srgbClr val="FF0000"/>
                </a:solidFill>
              </a:rPr>
              <a:t> to </a:t>
            </a:r>
            <a:r>
              <a:rPr lang="fr-CH" dirty="0" err="1" smtClean="0">
                <a:solidFill>
                  <a:srgbClr val="FF0000"/>
                </a:solidFill>
              </a:rPr>
              <a:t>industry</a:t>
            </a:r>
            <a:r>
              <a:rPr lang="fr-CH" dirty="0" smtClean="0">
                <a:solidFill>
                  <a:srgbClr val="FF0000"/>
                </a:solidFill>
              </a:rPr>
              <a:t> – </a:t>
            </a:r>
            <a:r>
              <a:rPr lang="fr-CH" dirty="0" err="1" smtClean="0">
                <a:solidFill>
                  <a:srgbClr val="FF0000"/>
                </a:solidFill>
              </a:rPr>
              <a:t>please</a:t>
            </a:r>
            <a:r>
              <a:rPr lang="fr-CH" dirty="0" smtClean="0">
                <a:solidFill>
                  <a:srgbClr val="FF0000"/>
                </a:solidFill>
              </a:rPr>
              <a:t> </a:t>
            </a:r>
            <a:r>
              <a:rPr lang="fr-CH" dirty="0" err="1" smtClean="0">
                <a:solidFill>
                  <a:srgbClr val="FF0000"/>
                </a:solidFill>
              </a:rPr>
              <a:t>get</a:t>
            </a:r>
            <a:r>
              <a:rPr lang="fr-CH" dirty="0" smtClean="0">
                <a:solidFill>
                  <a:srgbClr val="FF0000"/>
                </a:solidFill>
              </a:rPr>
              <a:t> in </a:t>
            </a:r>
            <a:r>
              <a:rPr lang="fr-CH" dirty="0" err="1" smtClean="0">
                <a:solidFill>
                  <a:srgbClr val="FF0000"/>
                </a:solidFill>
              </a:rPr>
              <a:t>touch</a:t>
            </a:r>
            <a:r>
              <a:rPr lang="fr-CH" dirty="0" smtClean="0">
                <a:solidFill>
                  <a:srgbClr val="FF0000"/>
                </a:solidFill>
              </a:rPr>
              <a: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52400"/>
            <a:ext cx="7446588" cy="762000"/>
          </a:xfrm>
        </p:spPr>
        <p:txBody>
          <a:bodyPr/>
          <a:lstStyle/>
          <a:p>
            <a:r>
              <a:rPr lang="fr-CH" sz="3200" dirty="0" smtClean="0"/>
              <a:t>More info / Contacts</a:t>
            </a:r>
            <a:endParaRPr lang="en-GB" sz="3200" dirty="0"/>
          </a:p>
        </p:txBody>
      </p:sp>
      <p:sp>
        <p:nvSpPr>
          <p:cNvPr id="4" name="TextBox 3"/>
          <p:cNvSpPr txBox="1"/>
          <p:nvPr/>
        </p:nvSpPr>
        <p:spPr>
          <a:xfrm>
            <a:off x="1190209" y="1630017"/>
            <a:ext cx="6867939" cy="4031873"/>
          </a:xfrm>
          <a:prstGeom prst="rect">
            <a:avLst/>
          </a:prstGeom>
          <a:noFill/>
        </p:spPr>
        <p:txBody>
          <a:bodyPr wrap="square" rtlCol="0">
            <a:spAutoFit/>
          </a:bodyPr>
          <a:lstStyle/>
          <a:p>
            <a:r>
              <a:rPr lang="en-US" sz="3200" dirty="0" smtClean="0">
                <a:hlinkClick r:id="rId3"/>
              </a:rPr>
              <a:t>www.cern.ch/knowledgetransfer</a:t>
            </a:r>
            <a:endParaRPr lang="en-US" sz="3200" dirty="0" smtClean="0"/>
          </a:p>
          <a:p>
            <a:endParaRPr lang="en-US" sz="3200" dirty="0" smtClean="0"/>
          </a:p>
          <a:p>
            <a:endParaRPr lang="en-US" sz="3200" dirty="0" smtClean="0"/>
          </a:p>
          <a:p>
            <a:r>
              <a:rPr lang="en-US" sz="3200" dirty="0" smtClean="0">
                <a:hlinkClick r:id="rId4"/>
              </a:rPr>
              <a:t>giovanni.anelli@cern.ch</a:t>
            </a:r>
            <a:endParaRPr lang="en-US" sz="3200" dirty="0" smtClean="0"/>
          </a:p>
          <a:p>
            <a:endParaRPr lang="en-US" sz="3200" dirty="0" smtClean="0"/>
          </a:p>
          <a:p>
            <a:endParaRPr lang="en-US" sz="3200" dirty="0" smtClean="0"/>
          </a:p>
          <a:p>
            <a:r>
              <a:rPr lang="en-US" sz="3200" dirty="0" smtClean="0">
                <a:hlinkClick r:id="rId5"/>
              </a:rPr>
              <a:t>mail-KT@cern.ch</a:t>
            </a:r>
            <a:endParaRPr lang="en-US" sz="3200" dirty="0" smtClean="0"/>
          </a:p>
          <a:p>
            <a:endParaRPr lang="en-US" sz="32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1043608" y="381000"/>
            <a:ext cx="7076662" cy="533400"/>
          </a:xfrm>
        </p:spPr>
        <p:txBody>
          <a:bodyPr>
            <a:noAutofit/>
          </a:bodyPr>
          <a:lstStyle/>
          <a:p>
            <a:r>
              <a:rPr lang="en-US" dirty="0" smtClean="0"/>
              <a:t>Detector Technologies</a:t>
            </a:r>
            <a:endParaRPr lang="en-US" dirty="0"/>
          </a:p>
        </p:txBody>
      </p:sp>
      <p:sp>
        <p:nvSpPr>
          <p:cNvPr id="133123" name="Rectangle 3"/>
          <p:cNvSpPr>
            <a:spLocks noGrp="1" noChangeArrowheads="1"/>
          </p:cNvSpPr>
          <p:nvPr>
            <p:ph type="body" idx="1"/>
          </p:nvPr>
        </p:nvSpPr>
        <p:spPr>
          <a:xfrm>
            <a:off x="111162" y="1371600"/>
            <a:ext cx="4343400" cy="771516"/>
          </a:xfrm>
        </p:spPr>
        <p:txBody>
          <a:bodyPr/>
          <a:lstStyle/>
          <a:p>
            <a:pPr>
              <a:buNone/>
            </a:pPr>
            <a:r>
              <a:rPr lang="en-GB" sz="1600" dirty="0" smtClean="0">
                <a:solidFill>
                  <a:srgbClr val="FF0000"/>
                </a:solidFill>
              </a:rPr>
              <a:t>Challenge</a:t>
            </a:r>
            <a:r>
              <a:rPr lang="en-GB" sz="1600" dirty="0" smtClean="0"/>
              <a:t>:  sample the results of up to 600 </a:t>
            </a:r>
          </a:p>
          <a:p>
            <a:pPr>
              <a:buNone/>
            </a:pPr>
            <a:r>
              <a:rPr lang="en-GB" sz="1600" dirty="0" smtClean="0"/>
              <a:t>million proton-proton collisions per second!</a:t>
            </a:r>
            <a:endParaRPr lang="en-US" sz="1600" dirty="0"/>
          </a:p>
        </p:txBody>
      </p:sp>
      <p:pic>
        <p:nvPicPr>
          <p:cNvPr id="133129" name="Picture 9"/>
          <p:cNvPicPr>
            <a:picLocks noChangeAspect="1" noChangeArrowheads="1"/>
          </p:cNvPicPr>
          <p:nvPr/>
        </p:nvPicPr>
        <p:blipFill>
          <a:blip r:embed="rId3" cstate="print"/>
          <a:srcRect/>
          <a:stretch>
            <a:fillRect/>
          </a:stretch>
        </p:blipFill>
        <p:spPr bwMode="auto">
          <a:xfrm>
            <a:off x="4953000" y="1300163"/>
            <a:ext cx="3760788" cy="2209800"/>
          </a:xfrm>
          <a:prstGeom prst="rect">
            <a:avLst/>
          </a:prstGeom>
          <a:noFill/>
          <a:ln w="9525">
            <a:noFill/>
            <a:miter lim="800000"/>
            <a:headEnd/>
            <a:tailEnd/>
          </a:ln>
          <a:effectLst/>
        </p:spPr>
      </p:pic>
      <p:pic>
        <p:nvPicPr>
          <p:cNvPr id="133130" name="Picture 10" descr="Barrel Toroid 4 Nov 05"/>
          <p:cNvPicPr>
            <a:picLocks noChangeAspect="1" noChangeArrowheads="1"/>
          </p:cNvPicPr>
          <p:nvPr/>
        </p:nvPicPr>
        <p:blipFill>
          <a:blip r:embed="rId4" cstate="print"/>
          <a:srcRect/>
          <a:stretch>
            <a:fillRect/>
          </a:stretch>
        </p:blipFill>
        <p:spPr bwMode="auto">
          <a:xfrm>
            <a:off x="228600" y="2943225"/>
            <a:ext cx="3962400" cy="2581275"/>
          </a:xfrm>
          <a:prstGeom prst="rect">
            <a:avLst/>
          </a:prstGeom>
          <a:noFill/>
        </p:spPr>
      </p:pic>
      <p:sp>
        <p:nvSpPr>
          <p:cNvPr id="133132" name="Rectangle 12"/>
          <p:cNvSpPr>
            <a:spLocks noChangeArrowheads="1"/>
          </p:cNvSpPr>
          <p:nvPr/>
        </p:nvSpPr>
        <p:spPr bwMode="auto">
          <a:xfrm>
            <a:off x="4572000" y="3857628"/>
            <a:ext cx="4343400" cy="2286016"/>
          </a:xfrm>
          <a:prstGeom prst="rect">
            <a:avLst/>
          </a:prstGeom>
          <a:noFill/>
          <a:ln w="9525">
            <a:noFill/>
            <a:miter lim="800000"/>
            <a:headEnd/>
            <a:tailEnd/>
          </a:ln>
          <a:effectLst/>
        </p:spPr>
        <p:txBody>
          <a:bodyPr/>
          <a:lstStyle/>
          <a:p>
            <a:pPr algn="just"/>
            <a:r>
              <a:rPr lang="en-GB" sz="1600" dirty="0" smtClean="0"/>
              <a:t>LHC detectors have sophisticated electronic trigger systems that precisely measure the passage time of a particle to accuracies in the region of a few billionths of a second. The trigger system also registers the location of the particles to millionths of a metre. This is essential for ensuring that the particle recorded in successive layers of a detector is one and the same.</a:t>
            </a:r>
            <a:endParaRPr lang="en-GB" sz="1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683567" y="260648"/>
            <a:ext cx="7804449" cy="533400"/>
          </a:xfrm>
        </p:spPr>
        <p:txBody>
          <a:bodyPr>
            <a:noAutofit/>
          </a:bodyPr>
          <a:lstStyle/>
          <a:p>
            <a:r>
              <a:rPr lang="en-US" sz="4000" dirty="0" smtClean="0"/>
              <a:t>Computing Technologies: the </a:t>
            </a:r>
            <a:r>
              <a:rPr lang="en-US" sz="4000" dirty="0"/>
              <a:t>Grid</a:t>
            </a:r>
          </a:p>
        </p:txBody>
      </p:sp>
      <p:sp>
        <p:nvSpPr>
          <p:cNvPr id="135172" name="Rectangle 4"/>
          <p:cNvSpPr>
            <a:spLocks noChangeArrowheads="1"/>
          </p:cNvSpPr>
          <p:nvPr/>
        </p:nvSpPr>
        <p:spPr bwMode="auto">
          <a:xfrm>
            <a:off x="457200" y="1219200"/>
            <a:ext cx="5867400" cy="2133600"/>
          </a:xfrm>
          <a:prstGeom prst="rect">
            <a:avLst/>
          </a:prstGeom>
          <a:noFill/>
          <a:ln w="9525">
            <a:noFill/>
            <a:miter lim="800000"/>
            <a:headEnd/>
            <a:tailEnd/>
          </a:ln>
          <a:effectLst/>
        </p:spPr>
        <p:txBody>
          <a:bodyPr/>
          <a:lstStyle/>
          <a:p>
            <a:pPr marL="342900" indent="-342900">
              <a:spcBef>
                <a:spcPct val="20000"/>
              </a:spcBef>
            </a:pPr>
            <a:r>
              <a:rPr lang="en-GB" sz="1800" dirty="0">
                <a:solidFill>
                  <a:schemeClr val="tx2"/>
                </a:solidFill>
              </a:rPr>
              <a:t>After filtering, CERN detectors </a:t>
            </a:r>
            <a:r>
              <a:rPr lang="en-GB" sz="1800" dirty="0" smtClean="0">
                <a:solidFill>
                  <a:schemeClr val="tx2"/>
                </a:solidFill>
              </a:rPr>
              <a:t>select </a:t>
            </a:r>
            <a:r>
              <a:rPr lang="en-GB" sz="2800" dirty="0" smtClean="0">
                <a:solidFill>
                  <a:schemeClr val="tx2"/>
                </a:solidFill>
              </a:rPr>
              <a:t>~</a:t>
            </a:r>
            <a:r>
              <a:rPr lang="en-GB" dirty="0">
                <a:solidFill>
                  <a:schemeClr val="tx2"/>
                </a:solidFill>
              </a:rPr>
              <a:t>2</a:t>
            </a:r>
            <a:r>
              <a:rPr lang="en-GB" sz="1800" dirty="0" smtClean="0">
                <a:solidFill>
                  <a:schemeClr val="tx2"/>
                </a:solidFill>
              </a:rPr>
              <a:t>00 interesting </a:t>
            </a:r>
          </a:p>
          <a:p>
            <a:pPr marL="342900" indent="-342900">
              <a:spcBef>
                <a:spcPct val="20000"/>
              </a:spcBef>
            </a:pPr>
            <a:r>
              <a:rPr lang="en-GB" sz="1800" dirty="0" smtClean="0">
                <a:solidFill>
                  <a:schemeClr val="tx2"/>
                </a:solidFill>
              </a:rPr>
              <a:t>collisions </a:t>
            </a:r>
            <a:r>
              <a:rPr lang="en-GB" sz="1800" dirty="0">
                <a:solidFill>
                  <a:schemeClr val="tx2"/>
                </a:solidFill>
              </a:rPr>
              <a:t>per second. </a:t>
            </a:r>
            <a:endParaRPr lang="en-GB" sz="1800" dirty="0" smtClean="0">
              <a:solidFill>
                <a:schemeClr val="tx2"/>
              </a:solidFill>
            </a:endParaRPr>
          </a:p>
          <a:p>
            <a:pPr marL="342900" indent="-342900">
              <a:spcBef>
                <a:spcPct val="20000"/>
              </a:spcBef>
            </a:pPr>
            <a:r>
              <a:rPr lang="en-GB" sz="1800" dirty="0" smtClean="0">
                <a:solidFill>
                  <a:schemeClr val="tx2"/>
                </a:solidFill>
              </a:rPr>
              <a:t>Several MBs </a:t>
            </a:r>
            <a:r>
              <a:rPr lang="en-GB" sz="1800" dirty="0">
                <a:solidFill>
                  <a:schemeClr val="tx2"/>
                </a:solidFill>
              </a:rPr>
              <a:t>of </a:t>
            </a:r>
            <a:r>
              <a:rPr lang="en-GB" sz="1800" dirty="0" smtClean="0">
                <a:solidFill>
                  <a:schemeClr val="tx2"/>
                </a:solidFill>
              </a:rPr>
              <a:t>data to be stored </a:t>
            </a:r>
            <a:r>
              <a:rPr lang="en-GB" sz="1800" dirty="0">
                <a:solidFill>
                  <a:schemeClr val="tx2"/>
                </a:solidFill>
              </a:rPr>
              <a:t>for each </a:t>
            </a:r>
            <a:r>
              <a:rPr lang="en-GB" sz="1800" dirty="0" smtClean="0">
                <a:solidFill>
                  <a:schemeClr val="tx2"/>
                </a:solidFill>
              </a:rPr>
              <a:t>collision.</a:t>
            </a:r>
            <a:r>
              <a:rPr lang="en-GB" dirty="0" smtClean="0">
                <a:solidFill>
                  <a:schemeClr val="tx2"/>
                </a:solidFill>
              </a:rPr>
              <a:t>..</a:t>
            </a:r>
            <a:endParaRPr lang="en-GB" dirty="0">
              <a:solidFill>
                <a:schemeClr val="tx2"/>
              </a:solidFill>
              <a:sym typeface="Wingdings" pitchFamily="2" charset="2"/>
            </a:endParaRPr>
          </a:p>
          <a:p>
            <a:pPr marL="342900" indent="-342900">
              <a:spcBef>
                <a:spcPct val="20000"/>
              </a:spcBef>
            </a:pPr>
            <a:endParaRPr lang="en-GB" sz="1400" dirty="0">
              <a:solidFill>
                <a:srgbClr val="FFFF66"/>
              </a:solidFill>
              <a:sym typeface="Wingdings" pitchFamily="2" charset="2"/>
            </a:endParaRPr>
          </a:p>
          <a:p>
            <a:pPr marL="342900" indent="-342900">
              <a:spcBef>
                <a:spcPct val="20000"/>
              </a:spcBef>
            </a:pPr>
            <a:r>
              <a:rPr lang="en-GB" sz="2000" dirty="0">
                <a:solidFill>
                  <a:srgbClr val="FFFF66"/>
                </a:solidFill>
                <a:sym typeface="Wingdings" pitchFamily="2" charset="2"/>
              </a:rPr>
              <a:t>		</a:t>
            </a:r>
            <a:r>
              <a:rPr lang="en-GB" sz="2000" dirty="0" smtClean="0">
                <a:solidFill>
                  <a:schemeClr val="folHlink"/>
                </a:solidFill>
                <a:sym typeface="Wingdings" pitchFamily="2" charset="2"/>
              </a:rPr>
              <a:t>more than 20 Petabytes/year </a:t>
            </a:r>
            <a:r>
              <a:rPr lang="en-GB" sz="2000" dirty="0">
                <a:solidFill>
                  <a:schemeClr val="folHlink"/>
                </a:solidFill>
                <a:sym typeface="Wingdings" pitchFamily="2" charset="2"/>
              </a:rPr>
              <a:t>of </a:t>
            </a:r>
            <a:r>
              <a:rPr lang="en-GB" sz="2000" dirty="0" smtClean="0">
                <a:solidFill>
                  <a:schemeClr val="folHlink"/>
                </a:solidFill>
                <a:sym typeface="Wingdings" pitchFamily="2" charset="2"/>
              </a:rPr>
              <a:t>data! </a:t>
            </a:r>
            <a:endParaRPr lang="en-US" sz="2000" dirty="0">
              <a:solidFill>
                <a:schemeClr val="folHlink"/>
              </a:solidFill>
            </a:endParaRPr>
          </a:p>
        </p:txBody>
      </p:sp>
      <p:sp>
        <p:nvSpPr>
          <p:cNvPr id="135174" name="AutoShape 6"/>
          <p:cNvSpPr>
            <a:spLocks noChangeArrowheads="1"/>
          </p:cNvSpPr>
          <p:nvPr/>
        </p:nvSpPr>
        <p:spPr bwMode="auto">
          <a:xfrm>
            <a:off x="609600" y="2741161"/>
            <a:ext cx="685800" cy="228600"/>
          </a:xfrm>
          <a:prstGeom prst="rightArrow">
            <a:avLst>
              <a:gd name="adj1" fmla="val 50000"/>
              <a:gd name="adj2" fmla="val 75000"/>
            </a:avLst>
          </a:prstGeom>
          <a:solidFill>
            <a:srgbClr val="FF0000"/>
          </a:solidFill>
          <a:ln w="9525">
            <a:solidFill>
              <a:schemeClr val="tx1"/>
            </a:solidFill>
            <a:miter lim="800000"/>
            <a:headEnd/>
            <a:tailEnd/>
          </a:ln>
          <a:effectLst/>
        </p:spPr>
        <p:txBody>
          <a:bodyPr wrap="none" anchor="ctr"/>
          <a:lstStyle/>
          <a:p>
            <a:endParaRPr lang="en-GB"/>
          </a:p>
        </p:txBody>
      </p:sp>
      <p:sp>
        <p:nvSpPr>
          <p:cNvPr id="135175" name="Text Box 7"/>
          <p:cNvSpPr txBox="1">
            <a:spLocks noChangeArrowheads="1"/>
          </p:cNvSpPr>
          <p:nvPr/>
        </p:nvSpPr>
        <p:spPr bwMode="auto">
          <a:xfrm>
            <a:off x="6553200" y="1317625"/>
            <a:ext cx="2286000" cy="3323987"/>
          </a:xfrm>
          <a:prstGeom prst="rect">
            <a:avLst/>
          </a:prstGeom>
          <a:noFill/>
          <a:ln w="19050">
            <a:solidFill>
              <a:srgbClr val="FF9900"/>
            </a:solidFill>
            <a:miter lim="800000"/>
            <a:headEnd/>
            <a:tailEnd/>
          </a:ln>
          <a:effectLst/>
        </p:spPr>
        <p:txBody>
          <a:bodyPr>
            <a:spAutoFit/>
          </a:bodyPr>
          <a:lstStyle/>
          <a:p>
            <a:r>
              <a:rPr lang="en-US" sz="1400" dirty="0" smtClean="0">
                <a:solidFill>
                  <a:schemeClr val="tx2"/>
                </a:solidFill>
                <a:latin typeface="Helvetica" pitchFamily="34" charset="0"/>
              </a:rPr>
              <a:t>8 </a:t>
            </a:r>
            <a:r>
              <a:rPr lang="en-US" sz="1400" dirty="0">
                <a:solidFill>
                  <a:schemeClr val="tx2"/>
                </a:solidFill>
                <a:latin typeface="Helvetica" pitchFamily="34" charset="0"/>
              </a:rPr>
              <a:t>Megabyte </a:t>
            </a:r>
            <a:r>
              <a:rPr lang="en-US" sz="1400" dirty="0" smtClean="0">
                <a:solidFill>
                  <a:schemeClr val="tx2"/>
                </a:solidFill>
                <a:latin typeface="Helvetica" pitchFamily="34" charset="0"/>
              </a:rPr>
              <a:t>(8MB</a:t>
            </a:r>
            <a:r>
              <a:rPr lang="en-US" sz="1400" dirty="0">
                <a:solidFill>
                  <a:schemeClr val="tx2"/>
                </a:solidFill>
                <a:latin typeface="Helvetica" pitchFamily="34" charset="0"/>
              </a:rPr>
              <a:t>)</a:t>
            </a:r>
          </a:p>
          <a:p>
            <a:r>
              <a:rPr lang="en-US" sz="1400" dirty="0">
                <a:solidFill>
                  <a:srgbClr val="C00000"/>
                </a:solidFill>
                <a:latin typeface="Helvetica" pitchFamily="34" charset="0"/>
              </a:rPr>
              <a:t>A </a:t>
            </a:r>
            <a:r>
              <a:rPr lang="en-US" sz="1400" dirty="0" smtClean="0">
                <a:solidFill>
                  <a:srgbClr val="C00000"/>
                </a:solidFill>
                <a:latin typeface="Helvetica" pitchFamily="34" charset="0"/>
              </a:rPr>
              <a:t>digital </a:t>
            </a:r>
            <a:r>
              <a:rPr lang="en-US" sz="1400" dirty="0">
                <a:solidFill>
                  <a:srgbClr val="C00000"/>
                </a:solidFill>
                <a:latin typeface="Helvetica" pitchFamily="34" charset="0"/>
              </a:rPr>
              <a:t>photo</a:t>
            </a:r>
            <a:r>
              <a:rPr lang="en-US" sz="1400" baseline="30000" dirty="0">
                <a:solidFill>
                  <a:srgbClr val="C00000"/>
                </a:solidFill>
                <a:latin typeface="Helvetica" pitchFamily="34" charset="0"/>
              </a:rPr>
              <a:t> </a:t>
            </a:r>
          </a:p>
          <a:p>
            <a:endParaRPr lang="en-US" sz="1400" dirty="0">
              <a:solidFill>
                <a:schemeClr val="tx2"/>
              </a:solidFill>
              <a:latin typeface="Helvetica" pitchFamily="34" charset="0"/>
            </a:endParaRPr>
          </a:p>
          <a:p>
            <a:r>
              <a:rPr lang="en-US" sz="1400" dirty="0">
                <a:solidFill>
                  <a:schemeClr val="tx2"/>
                </a:solidFill>
                <a:latin typeface="Helvetica" pitchFamily="34" charset="0"/>
              </a:rPr>
              <a:t>1 Gigabyte (1GB) </a:t>
            </a:r>
          </a:p>
          <a:p>
            <a:r>
              <a:rPr lang="en-US" sz="1400" dirty="0">
                <a:solidFill>
                  <a:schemeClr val="tx2"/>
                </a:solidFill>
                <a:latin typeface="Helvetica" pitchFamily="34" charset="0"/>
              </a:rPr>
              <a:t>= 1000MB</a:t>
            </a:r>
          </a:p>
          <a:p>
            <a:r>
              <a:rPr lang="en-US" sz="1400" dirty="0">
                <a:solidFill>
                  <a:srgbClr val="C00000"/>
                </a:solidFill>
                <a:latin typeface="Helvetica" pitchFamily="34" charset="0"/>
              </a:rPr>
              <a:t>A DVD movie</a:t>
            </a:r>
          </a:p>
          <a:p>
            <a:endParaRPr lang="en-US" sz="1400" dirty="0">
              <a:solidFill>
                <a:schemeClr val="tx2"/>
              </a:solidFill>
              <a:latin typeface="Helvetica" pitchFamily="34" charset="0"/>
            </a:endParaRPr>
          </a:p>
          <a:p>
            <a:r>
              <a:rPr lang="en-US" sz="1400" dirty="0">
                <a:solidFill>
                  <a:schemeClr val="tx2"/>
                </a:solidFill>
                <a:latin typeface="Helvetica" pitchFamily="34" charset="0"/>
              </a:rPr>
              <a:t>1 Terabyte (1TB)</a:t>
            </a:r>
          </a:p>
          <a:p>
            <a:r>
              <a:rPr lang="en-US" sz="1400" dirty="0">
                <a:solidFill>
                  <a:schemeClr val="tx2"/>
                </a:solidFill>
                <a:latin typeface="Helvetica" pitchFamily="34" charset="0"/>
              </a:rPr>
              <a:t>= 1000GB</a:t>
            </a:r>
          </a:p>
          <a:p>
            <a:r>
              <a:rPr lang="en-US" sz="1400" dirty="0">
                <a:solidFill>
                  <a:srgbClr val="C00000"/>
                </a:solidFill>
                <a:latin typeface="Helvetica" pitchFamily="34" charset="0"/>
              </a:rPr>
              <a:t>World annual </a:t>
            </a:r>
          </a:p>
          <a:p>
            <a:r>
              <a:rPr lang="en-US" sz="1400" dirty="0">
                <a:solidFill>
                  <a:srgbClr val="C00000"/>
                </a:solidFill>
                <a:latin typeface="Helvetica" pitchFamily="34" charset="0"/>
              </a:rPr>
              <a:t>book production </a:t>
            </a:r>
          </a:p>
          <a:p>
            <a:endParaRPr lang="en-US" sz="1400" dirty="0">
              <a:solidFill>
                <a:schemeClr val="tx2"/>
              </a:solidFill>
              <a:latin typeface="Helvetica" pitchFamily="34" charset="0"/>
            </a:endParaRPr>
          </a:p>
          <a:p>
            <a:r>
              <a:rPr lang="en-US" sz="1400" dirty="0" smtClean="0">
                <a:solidFill>
                  <a:schemeClr val="tx2"/>
                </a:solidFill>
                <a:latin typeface="Helvetica" pitchFamily="34" charset="0"/>
              </a:rPr>
              <a:t>15 </a:t>
            </a:r>
            <a:r>
              <a:rPr lang="en-US" sz="1400" dirty="0" err="1" smtClean="0">
                <a:solidFill>
                  <a:schemeClr val="tx2"/>
                </a:solidFill>
                <a:latin typeface="Helvetica" pitchFamily="34" charset="0"/>
              </a:rPr>
              <a:t>Petabytes</a:t>
            </a:r>
            <a:r>
              <a:rPr lang="en-US" sz="1400" dirty="0" smtClean="0">
                <a:solidFill>
                  <a:schemeClr val="tx2"/>
                </a:solidFill>
                <a:latin typeface="Helvetica" pitchFamily="34" charset="0"/>
              </a:rPr>
              <a:t> </a:t>
            </a:r>
            <a:r>
              <a:rPr lang="en-US" sz="1400" dirty="0">
                <a:solidFill>
                  <a:schemeClr val="tx2"/>
                </a:solidFill>
                <a:latin typeface="Helvetica" pitchFamily="34" charset="0"/>
              </a:rPr>
              <a:t>(</a:t>
            </a:r>
            <a:r>
              <a:rPr lang="en-US" sz="1400" dirty="0" smtClean="0">
                <a:solidFill>
                  <a:schemeClr val="tx2"/>
                </a:solidFill>
                <a:latin typeface="Helvetica" pitchFamily="34" charset="0"/>
              </a:rPr>
              <a:t>15PB</a:t>
            </a:r>
            <a:r>
              <a:rPr lang="en-US" sz="1400" dirty="0">
                <a:solidFill>
                  <a:schemeClr val="tx2"/>
                </a:solidFill>
                <a:latin typeface="Helvetica" pitchFamily="34" charset="0"/>
              </a:rPr>
              <a:t>)</a:t>
            </a:r>
          </a:p>
          <a:p>
            <a:r>
              <a:rPr lang="en-US" sz="1400" dirty="0">
                <a:solidFill>
                  <a:schemeClr val="tx2"/>
                </a:solidFill>
                <a:latin typeface="Helvetica" pitchFamily="34" charset="0"/>
              </a:rPr>
              <a:t>= </a:t>
            </a:r>
            <a:r>
              <a:rPr lang="en-US" sz="1400" dirty="0" smtClean="0">
                <a:solidFill>
                  <a:schemeClr val="tx2"/>
                </a:solidFill>
                <a:latin typeface="Helvetica" pitchFamily="34" charset="0"/>
              </a:rPr>
              <a:t>15000TB</a:t>
            </a:r>
            <a:endParaRPr lang="en-US" sz="1400" dirty="0">
              <a:solidFill>
                <a:schemeClr val="tx2"/>
              </a:solidFill>
              <a:latin typeface="Helvetica" pitchFamily="34" charset="0"/>
            </a:endParaRPr>
          </a:p>
          <a:p>
            <a:r>
              <a:rPr lang="en-US" sz="1400" b="1" dirty="0">
                <a:solidFill>
                  <a:srgbClr val="7C8713"/>
                </a:solidFill>
                <a:latin typeface="Helvetica" pitchFamily="34" charset="0"/>
              </a:rPr>
              <a:t>Annual </a:t>
            </a:r>
            <a:r>
              <a:rPr lang="en-US" sz="1400" b="1" dirty="0" smtClean="0">
                <a:solidFill>
                  <a:srgbClr val="7C8713"/>
                </a:solidFill>
                <a:latin typeface="Helvetica" pitchFamily="34" charset="0"/>
              </a:rPr>
              <a:t>LHC data output</a:t>
            </a:r>
            <a:endParaRPr lang="en-US" sz="1400" b="1" dirty="0">
              <a:solidFill>
                <a:srgbClr val="7C8713"/>
              </a:solidFill>
              <a:latin typeface="Helvetica" pitchFamily="34" charset="0"/>
            </a:endParaRPr>
          </a:p>
        </p:txBody>
      </p:sp>
      <p:pic>
        <p:nvPicPr>
          <p:cNvPr id="135176" name="Picture 8" descr="grid-small"/>
          <p:cNvPicPr>
            <a:picLocks noChangeAspect="1" noChangeArrowheads="1"/>
          </p:cNvPicPr>
          <p:nvPr/>
        </p:nvPicPr>
        <p:blipFill>
          <a:blip r:embed="rId3" cstate="print">
            <a:lum bright="42000" contrast="-52000"/>
          </a:blip>
          <a:srcRect/>
          <a:stretch>
            <a:fillRect/>
          </a:stretch>
        </p:blipFill>
        <p:spPr bwMode="auto">
          <a:xfrm>
            <a:off x="2651565" y="3352800"/>
            <a:ext cx="3200400" cy="1919288"/>
          </a:xfrm>
          <a:prstGeom prst="rect">
            <a:avLst/>
          </a:prstGeom>
          <a:noFill/>
          <a:ln w="9525">
            <a:noFill/>
            <a:miter lim="800000"/>
            <a:headEnd/>
            <a:tailEnd/>
          </a:ln>
        </p:spPr>
      </p:pic>
      <p:sp>
        <p:nvSpPr>
          <p:cNvPr id="135177" name="Rectangle 9"/>
          <p:cNvSpPr>
            <a:spLocks noChangeArrowheads="1"/>
          </p:cNvSpPr>
          <p:nvPr/>
        </p:nvSpPr>
        <p:spPr bwMode="auto">
          <a:xfrm>
            <a:off x="685800" y="5638800"/>
            <a:ext cx="7620000" cy="685800"/>
          </a:xfrm>
          <a:prstGeom prst="rect">
            <a:avLst/>
          </a:prstGeom>
          <a:noFill/>
          <a:ln w="9525">
            <a:noFill/>
            <a:miter lim="800000"/>
            <a:headEnd/>
            <a:tailEnd/>
          </a:ln>
          <a:effectLst/>
        </p:spPr>
        <p:txBody>
          <a:bodyPr/>
          <a:lstStyle/>
          <a:p>
            <a:pPr marL="342900" indent="-342900" algn="ctr">
              <a:lnSpc>
                <a:spcPct val="80000"/>
              </a:lnSpc>
              <a:spcBef>
                <a:spcPct val="20000"/>
              </a:spcBef>
            </a:pPr>
            <a:r>
              <a:rPr lang="en-US" sz="2000" dirty="0" smtClean="0">
                <a:solidFill>
                  <a:srgbClr val="FF0066"/>
                </a:solidFill>
              </a:rPr>
              <a:t>CERN</a:t>
            </a:r>
            <a:r>
              <a:rPr lang="en-US" sz="2000" dirty="0">
                <a:solidFill>
                  <a:srgbClr val="FF0066"/>
                </a:solidFill>
              </a:rPr>
              <a:t>, home of the World Wide Web, </a:t>
            </a:r>
            <a:r>
              <a:rPr lang="en-US" sz="2000" dirty="0" smtClean="0">
                <a:solidFill>
                  <a:srgbClr val="FF0066"/>
                </a:solidFill>
              </a:rPr>
              <a:t>is a driving force</a:t>
            </a:r>
            <a:endParaRPr lang="en-US" sz="2000" dirty="0">
              <a:solidFill>
                <a:srgbClr val="FF0066"/>
              </a:solidFill>
            </a:endParaRPr>
          </a:p>
          <a:p>
            <a:pPr marL="342900" indent="-342900" algn="ctr">
              <a:lnSpc>
                <a:spcPct val="80000"/>
              </a:lnSpc>
              <a:spcBef>
                <a:spcPct val="20000"/>
              </a:spcBef>
            </a:pPr>
            <a:r>
              <a:rPr lang="en-US" sz="2000" dirty="0">
                <a:solidFill>
                  <a:srgbClr val="FF0066"/>
                </a:solidFill>
              </a:rPr>
              <a:t>in Grid Computing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CERN’s Technology Portfolio</a:t>
            </a:r>
            <a:r>
              <a:rPr lang="en-US" sz="3600" dirty="0" smtClean="0"/>
              <a:t/>
            </a:r>
            <a:br>
              <a:rPr lang="en-US" sz="3600" dirty="0" smtClean="0"/>
            </a:br>
            <a:endParaRPr lang="en-US" sz="3600" dirty="0"/>
          </a:p>
        </p:txBody>
      </p:sp>
      <p:pic>
        <p:nvPicPr>
          <p:cNvPr id="4101" name="Picture 5"/>
          <p:cNvPicPr>
            <a:picLocks noChangeAspect="1" noChangeArrowheads="1"/>
          </p:cNvPicPr>
          <p:nvPr/>
        </p:nvPicPr>
        <p:blipFill>
          <a:blip r:embed="rId2" cstate="print"/>
          <a:srcRect/>
          <a:stretch>
            <a:fillRect/>
          </a:stretch>
        </p:blipFill>
        <p:spPr bwMode="auto">
          <a:xfrm>
            <a:off x="0" y="972255"/>
            <a:ext cx="9144000" cy="5249635"/>
          </a:xfrm>
          <a:prstGeom prst="rect">
            <a:avLst/>
          </a:prstGeom>
          <a:noFill/>
          <a:ln w="9525">
            <a:noFill/>
            <a:miter lim="800000"/>
            <a:headEnd/>
            <a:tailEnd/>
          </a:ln>
          <a:effectLst/>
        </p:spPr>
      </p:pic>
    </p:spTree>
    <p:extLst>
      <p:ext uri="{BB962C8B-B14F-4D97-AF65-F5344CB8AC3E}">
        <p14:creationId xmlns:p14="http://schemas.microsoft.com/office/powerpoint/2010/main" val="30318029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bwMode="auto">
          <a:xfrm>
            <a:off x="871538" y="152400"/>
            <a:ext cx="7815262"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eaLnBrk="0" hangingPunct="0">
              <a:defRPr/>
            </a:pPr>
            <a:r>
              <a:rPr lang="en-US" sz="4000" kern="0" dirty="0" smtClean="0">
                <a:solidFill>
                  <a:srgbClr val="336699"/>
                </a:solidFill>
                <a:latin typeface="Helvetica"/>
                <a:ea typeface="ＭＳ Ｐゴシック" pitchFamily="-112" charset="-128"/>
                <a:cs typeface="ＭＳ Ｐゴシック" pitchFamily="-112" charset="-128"/>
              </a:rPr>
              <a:t>Technology Portfolio - statistics</a:t>
            </a:r>
            <a:endParaRPr lang="en-US" sz="4000" kern="0" dirty="0">
              <a:solidFill>
                <a:srgbClr val="336699"/>
              </a:solidFill>
              <a:latin typeface="Helvetica"/>
              <a:ea typeface="ＭＳ Ｐゴシック" pitchFamily="-112" charset="-128"/>
              <a:cs typeface="ＭＳ Ｐゴシック" pitchFamily="-112" charset="-128"/>
            </a:endParaRPr>
          </a:p>
        </p:txBody>
      </p:sp>
      <p:sp>
        <p:nvSpPr>
          <p:cNvPr id="4" name="Rectangle 24"/>
          <p:cNvSpPr>
            <a:spLocks noChangeArrowheads="1"/>
          </p:cNvSpPr>
          <p:nvPr/>
        </p:nvSpPr>
        <p:spPr bwMode="auto">
          <a:xfrm>
            <a:off x="251520" y="1700808"/>
            <a:ext cx="7200800" cy="1200329"/>
          </a:xfrm>
          <a:prstGeom prst="rect">
            <a:avLst/>
          </a:prstGeom>
          <a:noFill/>
          <a:ln w="9525">
            <a:noFill/>
            <a:miter lim="800000"/>
            <a:headEnd/>
            <a:tailEnd/>
          </a:ln>
        </p:spPr>
        <p:txBody>
          <a:bodyPr wrap="square">
            <a:spAutoFit/>
          </a:bodyPr>
          <a:lstStyle/>
          <a:p>
            <a:pPr fontAlgn="auto">
              <a:spcBef>
                <a:spcPts val="0"/>
              </a:spcBef>
              <a:spcAft>
                <a:spcPts val="0"/>
              </a:spcAft>
              <a:buFont typeface="Arial" pitchFamily="34" charset="0"/>
              <a:buChar char="•"/>
            </a:pPr>
            <a:r>
              <a:rPr lang="en-US" dirty="0">
                <a:solidFill>
                  <a:srgbClr val="4F81BD">
                    <a:lumMod val="75000"/>
                  </a:srgbClr>
                </a:solidFill>
                <a:latin typeface="Calibri"/>
                <a:ea typeface="ＭＳ Ｐゴシック" pitchFamily="-112" charset="-128"/>
                <a:cs typeface="+mn-cs"/>
              </a:rPr>
              <a:t> </a:t>
            </a:r>
            <a:r>
              <a:rPr lang="en-US" dirty="0" smtClean="0">
                <a:solidFill>
                  <a:srgbClr val="4F81BD">
                    <a:lumMod val="75000"/>
                  </a:srgbClr>
                </a:solidFill>
                <a:latin typeface="Calibri"/>
                <a:ea typeface="ＭＳ Ｐゴシック" pitchFamily="-112" charset="-128"/>
                <a:cs typeface="+mn-cs"/>
              </a:rPr>
              <a:t>~200 </a:t>
            </a:r>
            <a:r>
              <a:rPr lang="en-US" dirty="0">
                <a:solidFill>
                  <a:srgbClr val="4F81BD">
                    <a:lumMod val="75000"/>
                  </a:srgbClr>
                </a:solidFill>
                <a:latin typeface="Calibri"/>
                <a:ea typeface="ＭＳ Ｐゴシック" pitchFamily="-112" charset="-128"/>
                <a:cs typeface="+mn-cs"/>
              </a:rPr>
              <a:t>TT cases </a:t>
            </a:r>
            <a:r>
              <a:rPr lang="en-US" dirty="0" smtClean="0">
                <a:solidFill>
                  <a:srgbClr val="4F81BD">
                    <a:lumMod val="75000"/>
                  </a:srgbClr>
                </a:solidFill>
                <a:latin typeface="Calibri"/>
                <a:ea typeface="ＭＳ Ｐゴシック" pitchFamily="-112" charset="-128"/>
                <a:cs typeface="+mn-cs"/>
              </a:rPr>
              <a:t>(30% open, 20% protected by patent)</a:t>
            </a:r>
            <a:endParaRPr lang="en-US" dirty="0">
              <a:solidFill>
                <a:srgbClr val="4F81BD">
                  <a:lumMod val="75000"/>
                </a:srgbClr>
              </a:solidFill>
              <a:latin typeface="Calibri"/>
              <a:ea typeface="ＭＳ Ｐゴシック" pitchFamily="-112" charset="-128"/>
              <a:cs typeface="+mn-cs"/>
            </a:endParaRPr>
          </a:p>
          <a:p>
            <a:pPr marL="0" lvl="1" fontAlgn="auto">
              <a:spcBef>
                <a:spcPts val="0"/>
              </a:spcBef>
              <a:spcAft>
                <a:spcPts val="0"/>
              </a:spcAft>
              <a:buFont typeface="Arial" pitchFamily="34" charset="0"/>
              <a:buChar char="•"/>
            </a:pPr>
            <a:r>
              <a:rPr lang="en-US" dirty="0">
                <a:solidFill>
                  <a:srgbClr val="4F81BD">
                    <a:lumMod val="75000"/>
                  </a:srgbClr>
                </a:solidFill>
                <a:latin typeface="Calibri"/>
                <a:ea typeface="ＭＳ Ｐゴシック" pitchFamily="-112" charset="-128"/>
                <a:cs typeface="+mn-cs"/>
              </a:rPr>
              <a:t> ~10 </a:t>
            </a:r>
            <a:r>
              <a:rPr lang="en-US" dirty="0" smtClean="0">
                <a:solidFill>
                  <a:srgbClr val="4F81BD">
                    <a:lumMod val="75000"/>
                  </a:srgbClr>
                </a:solidFill>
                <a:latin typeface="Calibri"/>
                <a:ea typeface="ＭＳ Ｐゴシック" pitchFamily="-112" charset="-128"/>
                <a:cs typeface="+mn-cs"/>
              </a:rPr>
              <a:t>new </a:t>
            </a:r>
            <a:r>
              <a:rPr lang="en-US" dirty="0">
                <a:solidFill>
                  <a:srgbClr val="4F81BD">
                    <a:lumMod val="75000"/>
                  </a:srgbClr>
                </a:solidFill>
                <a:latin typeface="Calibri"/>
                <a:ea typeface="ＭＳ Ｐゴシック" pitchFamily="-112" charset="-128"/>
                <a:cs typeface="+mn-cs"/>
              </a:rPr>
              <a:t>disclosures per year</a:t>
            </a:r>
          </a:p>
          <a:p>
            <a:pPr marL="0" lvl="1" fontAlgn="auto">
              <a:spcBef>
                <a:spcPts val="0"/>
              </a:spcBef>
              <a:spcAft>
                <a:spcPts val="0"/>
              </a:spcAft>
              <a:buFont typeface="Arial" pitchFamily="34" charset="0"/>
              <a:buChar char="•"/>
            </a:pPr>
            <a:r>
              <a:rPr lang="en-US" dirty="0">
                <a:solidFill>
                  <a:srgbClr val="4F81BD">
                    <a:lumMod val="75000"/>
                  </a:srgbClr>
                </a:solidFill>
                <a:latin typeface="Calibri"/>
                <a:ea typeface="ＭＳ Ｐゴシック" pitchFamily="-112" charset="-128"/>
                <a:cs typeface="+mn-cs"/>
              </a:rPr>
              <a:t> </a:t>
            </a:r>
            <a:r>
              <a:rPr lang="en-US" dirty="0" smtClean="0">
                <a:solidFill>
                  <a:srgbClr val="4F81BD">
                    <a:lumMod val="75000"/>
                  </a:srgbClr>
                </a:solidFill>
                <a:latin typeface="Calibri"/>
                <a:ea typeface="ＭＳ Ｐゴシック" pitchFamily="-112" charset="-128"/>
                <a:cs typeface="+mn-cs"/>
              </a:rPr>
              <a:t> Exploitation level: ~50%</a:t>
            </a:r>
            <a:endParaRPr lang="en-US" dirty="0">
              <a:solidFill>
                <a:srgbClr val="4F81BD">
                  <a:lumMod val="75000"/>
                </a:srgbClr>
              </a:solidFill>
              <a:latin typeface="Calibri"/>
              <a:ea typeface="ＭＳ Ｐゴシック" pitchFamily="-112" charset="-128"/>
              <a:cs typeface="+mn-cs"/>
            </a:endParaRPr>
          </a:p>
        </p:txBody>
      </p:sp>
      <p:pic>
        <p:nvPicPr>
          <p:cNvPr id="5" name="Picture 4"/>
          <p:cNvPicPr>
            <a:picLocks noChangeAspect="1" noChangeArrowheads="1"/>
          </p:cNvPicPr>
          <p:nvPr/>
        </p:nvPicPr>
        <p:blipFill>
          <a:blip r:embed="rId3" cstate="print"/>
          <a:srcRect/>
          <a:stretch>
            <a:fillRect/>
          </a:stretch>
        </p:blipFill>
        <p:spPr bwMode="auto">
          <a:xfrm>
            <a:off x="683568" y="3068960"/>
            <a:ext cx="3124379" cy="3135659"/>
          </a:xfrm>
          <a:prstGeom prst="rect">
            <a:avLst/>
          </a:prstGeom>
          <a:noFill/>
          <a:ln w="9525">
            <a:noFill/>
            <a:miter lim="800000"/>
            <a:headEnd/>
            <a:tailEnd/>
          </a:ln>
        </p:spPr>
      </p:pic>
      <p:graphicFrame>
        <p:nvGraphicFramePr>
          <p:cNvPr id="6" name="Table 5"/>
          <p:cNvGraphicFramePr>
            <a:graphicFrameLocks noGrp="1"/>
          </p:cNvGraphicFramePr>
          <p:nvPr/>
        </p:nvGraphicFramePr>
        <p:xfrm>
          <a:off x="4211960" y="3212976"/>
          <a:ext cx="4608512" cy="2538431"/>
        </p:xfrm>
        <a:graphic>
          <a:graphicData uri="http://schemas.openxmlformats.org/drawingml/2006/table">
            <a:tbl>
              <a:tblPr/>
              <a:tblGrid>
                <a:gridCol w="1496710"/>
                <a:gridCol w="3111802"/>
              </a:tblGrid>
              <a:tr h="504056">
                <a:tc>
                  <a:txBody>
                    <a:bodyPr/>
                    <a:lstStyle/>
                    <a:p>
                      <a:pPr algn="ctr" fontAlgn="b"/>
                      <a:r>
                        <a:rPr lang="en-US" sz="1600" b="1" i="0" u="none" strike="noStrike" dirty="0">
                          <a:solidFill>
                            <a:srgbClr val="0070C0"/>
                          </a:solidFill>
                          <a:latin typeface="Calibri"/>
                        </a:rPr>
                        <a:t>TRL</a:t>
                      </a:r>
                    </a:p>
                  </a:txBody>
                  <a:tcPr marL="6711" marR="6711" marT="6711" marB="0" anchor="ctr">
                    <a:lnL>
                      <a:noFill/>
                    </a:lnL>
                    <a:lnR>
                      <a:noFill/>
                    </a:lnR>
                    <a:lnT>
                      <a:noFill/>
                    </a:lnT>
                    <a:lnB>
                      <a:noFill/>
                    </a:lnB>
                  </a:tcPr>
                </a:tc>
                <a:tc>
                  <a:txBody>
                    <a:bodyPr/>
                    <a:lstStyle/>
                    <a:p>
                      <a:pPr algn="l" fontAlgn="b"/>
                      <a:r>
                        <a:rPr lang="en-US" sz="1600" b="1" i="0" u="none" strike="noStrike" dirty="0" smtClean="0">
                          <a:solidFill>
                            <a:srgbClr val="0070C0"/>
                          </a:solidFill>
                          <a:latin typeface="Calibri"/>
                        </a:rPr>
                        <a:t>Simplified Definition</a:t>
                      </a:r>
                      <a:endParaRPr lang="en-US" sz="1600" b="1" i="0" u="none" strike="noStrike" dirty="0">
                        <a:solidFill>
                          <a:srgbClr val="0070C0"/>
                        </a:solidFill>
                        <a:latin typeface="Calibri"/>
                      </a:endParaRPr>
                    </a:p>
                  </a:txBody>
                  <a:tcPr marL="6711" marR="6711" marT="6711" marB="0" anchor="ctr">
                    <a:lnL>
                      <a:noFill/>
                    </a:lnL>
                    <a:lnR>
                      <a:noFill/>
                    </a:lnR>
                    <a:lnT>
                      <a:noFill/>
                    </a:lnT>
                    <a:lnB>
                      <a:noFill/>
                    </a:lnB>
                  </a:tcPr>
                </a:tc>
              </a:tr>
              <a:tr h="648072">
                <a:tc>
                  <a:txBody>
                    <a:bodyPr/>
                    <a:lstStyle/>
                    <a:p>
                      <a:pPr algn="ctr" fontAlgn="b"/>
                      <a:r>
                        <a:rPr lang="en-US" sz="1600" b="1" i="0" u="none" strike="noStrike" dirty="0">
                          <a:solidFill>
                            <a:srgbClr val="0070C0"/>
                          </a:solidFill>
                          <a:latin typeface="Calibri"/>
                        </a:rPr>
                        <a:t>1</a:t>
                      </a:r>
                    </a:p>
                  </a:txBody>
                  <a:tcPr marL="6711" marR="6711" marT="6711" marB="0" anchor="ctr">
                    <a:lnL>
                      <a:noFill/>
                    </a:lnL>
                    <a:lnR>
                      <a:noFill/>
                    </a:lnR>
                    <a:lnT>
                      <a:noFill/>
                    </a:lnT>
                    <a:lnB>
                      <a:noFill/>
                    </a:lnB>
                  </a:tcPr>
                </a:tc>
                <a:tc>
                  <a:txBody>
                    <a:bodyPr/>
                    <a:lstStyle/>
                    <a:p>
                      <a:pPr algn="l" fontAlgn="b"/>
                      <a:r>
                        <a:rPr lang="en-US" sz="1600" b="0" i="0" u="none" strike="noStrike" dirty="0">
                          <a:solidFill>
                            <a:srgbClr val="0070C0"/>
                          </a:solidFill>
                          <a:latin typeface="Calibri"/>
                        </a:rPr>
                        <a:t>Technology application formulated and basic concept demonstrated</a:t>
                      </a:r>
                    </a:p>
                  </a:txBody>
                  <a:tcPr marL="6711" marR="6711" marT="6711" marB="0" anchor="ctr">
                    <a:lnL>
                      <a:noFill/>
                    </a:lnL>
                    <a:lnR>
                      <a:noFill/>
                    </a:lnR>
                    <a:lnT>
                      <a:noFill/>
                    </a:lnT>
                    <a:lnB>
                      <a:noFill/>
                    </a:lnB>
                  </a:tcPr>
                </a:tc>
              </a:tr>
              <a:tr h="648072">
                <a:tc>
                  <a:txBody>
                    <a:bodyPr/>
                    <a:lstStyle/>
                    <a:p>
                      <a:pPr algn="ctr" fontAlgn="b"/>
                      <a:r>
                        <a:rPr lang="en-US" sz="1600" b="1" i="0" u="none" strike="noStrike" dirty="0">
                          <a:solidFill>
                            <a:srgbClr val="0070C0"/>
                          </a:solidFill>
                          <a:latin typeface="Calibri"/>
                        </a:rPr>
                        <a:t>2</a:t>
                      </a:r>
                    </a:p>
                  </a:txBody>
                  <a:tcPr marL="6711" marR="6711" marT="6711" marB="0" anchor="ctr">
                    <a:lnL>
                      <a:noFill/>
                    </a:lnL>
                    <a:lnR>
                      <a:noFill/>
                    </a:lnR>
                    <a:lnT>
                      <a:noFill/>
                    </a:lnT>
                    <a:lnB>
                      <a:noFill/>
                    </a:lnB>
                  </a:tcPr>
                </a:tc>
                <a:tc>
                  <a:txBody>
                    <a:bodyPr/>
                    <a:lstStyle/>
                    <a:p>
                      <a:pPr algn="l" fontAlgn="b"/>
                      <a:r>
                        <a:rPr lang="en-US" sz="1600" b="0" i="0" u="none" strike="noStrike" dirty="0">
                          <a:solidFill>
                            <a:srgbClr val="0070C0"/>
                          </a:solidFill>
                          <a:latin typeface="Calibri"/>
                        </a:rPr>
                        <a:t>Functional validation in laboratory environment</a:t>
                      </a:r>
                    </a:p>
                  </a:txBody>
                  <a:tcPr marL="6711" marR="6711" marT="6711" marB="0" anchor="ctr">
                    <a:lnL>
                      <a:noFill/>
                    </a:lnL>
                    <a:lnR>
                      <a:noFill/>
                    </a:lnR>
                    <a:lnT>
                      <a:noFill/>
                    </a:lnT>
                    <a:lnB>
                      <a:noFill/>
                    </a:lnB>
                  </a:tcPr>
                </a:tc>
              </a:tr>
              <a:tr h="424842">
                <a:tc>
                  <a:txBody>
                    <a:bodyPr/>
                    <a:lstStyle/>
                    <a:p>
                      <a:pPr algn="ctr" fontAlgn="b"/>
                      <a:r>
                        <a:rPr lang="en-US" sz="1600" b="1" i="0" u="none" strike="noStrike" dirty="0">
                          <a:solidFill>
                            <a:srgbClr val="0070C0"/>
                          </a:solidFill>
                          <a:latin typeface="Calibri"/>
                        </a:rPr>
                        <a:t>3</a:t>
                      </a:r>
                    </a:p>
                  </a:txBody>
                  <a:tcPr marL="6711" marR="6711" marT="6711" marB="0" anchor="ctr">
                    <a:lnL>
                      <a:noFill/>
                    </a:lnL>
                    <a:lnR>
                      <a:noFill/>
                    </a:lnR>
                    <a:lnT>
                      <a:noFill/>
                    </a:lnT>
                    <a:lnB>
                      <a:noFill/>
                    </a:lnB>
                  </a:tcPr>
                </a:tc>
                <a:tc>
                  <a:txBody>
                    <a:bodyPr/>
                    <a:lstStyle/>
                    <a:p>
                      <a:pPr algn="l" fontAlgn="b"/>
                      <a:r>
                        <a:rPr lang="en-US" sz="1600" b="0" i="0" u="none" strike="noStrike" dirty="0">
                          <a:solidFill>
                            <a:srgbClr val="0070C0"/>
                          </a:solidFill>
                          <a:latin typeface="Calibri"/>
                        </a:rPr>
                        <a:t>Representative prototype fully qualified (technology ready to transfer)</a:t>
                      </a:r>
                    </a:p>
                  </a:txBody>
                  <a:tcPr marL="6711" marR="6711" marT="6711" marB="0" anchor="ctr">
                    <a:lnL>
                      <a:noFill/>
                    </a:lnL>
                    <a:lnR>
                      <a:noFill/>
                    </a:lnR>
                    <a:lnT>
                      <a:noFill/>
                    </a:lnT>
                    <a:lnB>
                      <a:noFill/>
                    </a:lnB>
                  </a:tcPr>
                </a:tc>
              </a:tr>
            </a:tbl>
          </a:graphicData>
        </a:graphic>
      </p:graphicFrame>
      <p:sp>
        <p:nvSpPr>
          <p:cNvPr id="7" name="Rectangle 6"/>
          <p:cNvSpPr/>
          <p:nvPr/>
        </p:nvSpPr>
        <p:spPr>
          <a:xfrm>
            <a:off x="323528" y="1052736"/>
            <a:ext cx="5243102" cy="461665"/>
          </a:xfrm>
          <a:prstGeom prst="rect">
            <a:avLst/>
          </a:prstGeom>
        </p:spPr>
        <p:txBody>
          <a:bodyPr wrap="none">
            <a:spAutoFit/>
          </a:bodyPr>
          <a:lstStyle/>
          <a:p>
            <a:pPr fontAlgn="auto">
              <a:spcBef>
                <a:spcPts val="0"/>
              </a:spcBef>
              <a:spcAft>
                <a:spcPts val="0"/>
              </a:spcAft>
              <a:defRPr/>
            </a:pPr>
            <a:r>
              <a:rPr lang="en-US" b="1" dirty="0" smtClean="0">
                <a:solidFill>
                  <a:srgbClr val="0070C0"/>
                </a:solidFill>
                <a:latin typeface="Calibri"/>
                <a:ea typeface="ＭＳ Ｐゴシック" pitchFamily="-112" charset="-128"/>
                <a:cs typeface="+mn-cs"/>
              </a:rPr>
              <a:t>Technology Portfolio - General Statistics</a:t>
            </a:r>
            <a:endParaRPr lang="en-US" b="1" dirty="0">
              <a:solidFill>
                <a:srgbClr val="0070C0"/>
              </a:solidFill>
              <a:latin typeface="Calibri"/>
              <a:ea typeface="ＭＳ Ｐゴシック" pitchFamily="-112"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1800"/>
            <a:ext cx="8229600" cy="893977"/>
          </a:xfrm>
        </p:spPr>
        <p:txBody>
          <a:bodyPr>
            <a:normAutofit fontScale="90000"/>
          </a:bodyPr>
          <a:lstStyle/>
          <a:p>
            <a:r>
              <a:rPr lang="en-US" sz="3600" dirty="0" smtClean="0"/>
              <a:t>KT Fund</a:t>
            </a:r>
            <a:br>
              <a:rPr lang="en-US" sz="3600" dirty="0" smtClean="0"/>
            </a:br>
            <a:r>
              <a:rPr lang="en-US" sz="3600" dirty="0" smtClean="0"/>
              <a:t>Funding Innovation</a:t>
            </a:r>
            <a:br>
              <a:rPr lang="en-US" sz="3600" dirty="0" smtClean="0"/>
            </a:br>
            <a:endParaRPr lang="en-US" sz="3600" dirty="0"/>
          </a:p>
        </p:txBody>
      </p:sp>
      <p:sp>
        <p:nvSpPr>
          <p:cNvPr id="6" name="Content Placeholder 5"/>
          <p:cNvSpPr>
            <a:spLocks noGrp="1"/>
          </p:cNvSpPr>
          <p:nvPr>
            <p:ph sz="quarter" idx="2"/>
          </p:nvPr>
        </p:nvSpPr>
        <p:spPr>
          <a:xfrm>
            <a:off x="457199" y="1269777"/>
            <a:ext cx="8040757" cy="2793570"/>
          </a:xfrm>
        </p:spPr>
        <p:txBody>
          <a:bodyPr>
            <a:normAutofit lnSpcReduction="10000"/>
          </a:bodyPr>
          <a:lstStyle/>
          <a:p>
            <a:r>
              <a:rPr lang="en-US" dirty="0" smtClean="0"/>
              <a:t>The KT Fund is a financial instrument which helps bridging the gap between CERN and society</a:t>
            </a:r>
          </a:p>
          <a:p>
            <a:r>
              <a:rPr lang="en-US" dirty="0" smtClean="0"/>
              <a:t>The requests are evaluated by a Committee composed by all the Department Heads and members of the KT Group</a:t>
            </a:r>
          </a:p>
          <a:p>
            <a:r>
              <a:rPr lang="en-US" dirty="0" smtClean="0"/>
              <a:t>The 6 projects submitted in 2011 were all judged excellent by the committee and financed</a:t>
            </a:r>
          </a:p>
        </p:txBody>
      </p:sp>
      <p:pic>
        <p:nvPicPr>
          <p:cNvPr id="1028" name="Picture 4"/>
          <p:cNvPicPr>
            <a:picLocks noChangeAspect="1" noChangeArrowheads="1"/>
          </p:cNvPicPr>
          <p:nvPr/>
        </p:nvPicPr>
        <p:blipFill>
          <a:blip r:embed="rId2" cstate="print"/>
          <a:srcRect/>
          <a:stretch>
            <a:fillRect/>
          </a:stretch>
        </p:blipFill>
        <p:spPr bwMode="auto">
          <a:xfrm>
            <a:off x="1224580" y="4033530"/>
            <a:ext cx="2464632" cy="2208244"/>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3904419" y="4033529"/>
            <a:ext cx="4115987" cy="2208245"/>
          </a:xfrm>
          <a:prstGeom prst="rect">
            <a:avLst/>
          </a:prstGeom>
          <a:noFill/>
          <a:ln w="9525">
            <a:noFill/>
            <a:miter lim="800000"/>
            <a:headEnd/>
            <a:tailEnd/>
          </a:ln>
        </p:spPr>
      </p:pic>
    </p:spTree>
    <p:extLst>
      <p:ext uri="{BB962C8B-B14F-4D97-AF65-F5344CB8AC3E}">
        <p14:creationId xmlns:p14="http://schemas.microsoft.com/office/powerpoint/2010/main" val="4814229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8662" y="1033655"/>
            <a:ext cx="7773987" cy="5143536"/>
          </a:xfrm>
        </p:spPr>
        <p:txBody>
          <a:bodyPr/>
          <a:lstStyle/>
          <a:p>
            <a:pPr marL="514350" indent="-514350">
              <a:buNone/>
            </a:pPr>
            <a:r>
              <a:rPr lang="en-US" sz="2000" dirty="0" smtClean="0"/>
              <a:t>Particle accelerators for </a:t>
            </a:r>
            <a:r>
              <a:rPr lang="en-US" sz="2000" dirty="0" err="1" smtClean="0">
                <a:solidFill>
                  <a:srgbClr val="FF0000"/>
                </a:solidFill>
              </a:rPr>
              <a:t>hadron</a:t>
            </a:r>
            <a:r>
              <a:rPr lang="en-US" sz="2000" dirty="0" smtClean="0">
                <a:solidFill>
                  <a:srgbClr val="FF0000"/>
                </a:solidFill>
              </a:rPr>
              <a:t> therapy </a:t>
            </a:r>
          </a:p>
          <a:p>
            <a:pPr marL="514350" indent="-514350">
              <a:buFont typeface="+mj-lt"/>
              <a:buAutoNum type="arabicPeriod"/>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sz="600" dirty="0" smtClean="0"/>
          </a:p>
          <a:p>
            <a:pPr marL="514350" indent="-514350">
              <a:buNone/>
            </a:pPr>
            <a:r>
              <a:rPr lang="en-US" sz="2000" dirty="0" smtClean="0"/>
              <a:t>Particle detector for </a:t>
            </a:r>
            <a:r>
              <a:rPr lang="en-US" sz="2000" dirty="0" smtClean="0">
                <a:solidFill>
                  <a:srgbClr val="FF0000"/>
                </a:solidFill>
              </a:rPr>
              <a:t>medical imaging</a:t>
            </a:r>
          </a:p>
          <a:p>
            <a:pPr marL="514350" indent="-514350">
              <a:buFont typeface="+mj-lt"/>
              <a:buAutoNum type="arabicPeriod"/>
            </a:pPr>
            <a:endParaRPr lang="en-US" sz="2400" dirty="0" smtClean="0"/>
          </a:p>
          <a:p>
            <a:pPr marL="514350" indent="-514350">
              <a:buNone/>
            </a:pPr>
            <a:endParaRPr lang="en-US" sz="2400" dirty="0" smtClean="0"/>
          </a:p>
          <a:p>
            <a:pPr marL="514350" indent="-514350">
              <a:buNone/>
            </a:pPr>
            <a:endParaRPr lang="en-US" sz="2000" dirty="0" smtClean="0"/>
          </a:p>
          <a:p>
            <a:pPr marL="514350" indent="-514350">
              <a:buNone/>
            </a:pPr>
            <a:r>
              <a:rPr lang="en-US" sz="2000" dirty="0" smtClean="0"/>
              <a:t>Grid computing for </a:t>
            </a:r>
            <a:r>
              <a:rPr lang="en-US" sz="2000" dirty="0" smtClean="0">
                <a:solidFill>
                  <a:srgbClr val="FF0000"/>
                </a:solidFill>
              </a:rPr>
              <a:t>medical data management and analysis</a:t>
            </a:r>
          </a:p>
        </p:txBody>
      </p:sp>
      <p:pic>
        <p:nvPicPr>
          <p:cNvPr id="6" name="Picture 2" descr="Capture-003924web"/>
          <p:cNvPicPr>
            <a:picLocks noChangeAspect="1" noChangeArrowheads="1"/>
          </p:cNvPicPr>
          <p:nvPr/>
        </p:nvPicPr>
        <p:blipFill>
          <a:blip r:embed="rId4" cstate="print"/>
          <a:srcRect/>
          <a:stretch>
            <a:fillRect/>
          </a:stretch>
        </p:blipFill>
        <p:spPr bwMode="auto">
          <a:xfrm>
            <a:off x="928662" y="1626381"/>
            <a:ext cx="1663300" cy="1143008"/>
          </a:xfrm>
          <a:prstGeom prst="rect">
            <a:avLst/>
          </a:prstGeom>
          <a:noFill/>
          <a:ln w="9525">
            <a:noFill/>
            <a:miter lim="800000"/>
            <a:headEnd/>
            <a:tailEnd/>
          </a:ln>
        </p:spPr>
      </p:pic>
      <p:pic>
        <p:nvPicPr>
          <p:cNvPr id="7" name="Picture 9"/>
          <p:cNvPicPr>
            <a:picLocks noChangeAspect="1" noChangeArrowheads="1"/>
          </p:cNvPicPr>
          <p:nvPr/>
        </p:nvPicPr>
        <p:blipFill>
          <a:blip r:embed="rId5" cstate="print"/>
          <a:srcRect/>
          <a:stretch>
            <a:fillRect/>
          </a:stretch>
        </p:blipFill>
        <p:spPr bwMode="auto">
          <a:xfrm>
            <a:off x="928662" y="3714752"/>
            <a:ext cx="1545463" cy="908098"/>
          </a:xfrm>
          <a:prstGeom prst="rect">
            <a:avLst/>
          </a:prstGeom>
          <a:noFill/>
          <a:ln w="9525">
            <a:noFill/>
            <a:miter lim="800000"/>
            <a:headEnd/>
            <a:tailEnd/>
          </a:ln>
        </p:spPr>
      </p:pic>
      <p:pic>
        <p:nvPicPr>
          <p:cNvPr id="8" name="Picture 8" descr="grid-small"/>
          <p:cNvPicPr>
            <a:picLocks noChangeAspect="1" noChangeArrowheads="1"/>
          </p:cNvPicPr>
          <p:nvPr/>
        </p:nvPicPr>
        <p:blipFill>
          <a:blip r:embed="rId6" cstate="print">
            <a:lum bright="42000" contrast="-52000"/>
          </a:blip>
          <a:srcRect/>
          <a:stretch>
            <a:fillRect/>
          </a:stretch>
        </p:blipFill>
        <p:spPr bwMode="auto">
          <a:xfrm>
            <a:off x="928662" y="5272568"/>
            <a:ext cx="1571636" cy="942514"/>
          </a:xfrm>
          <a:prstGeom prst="rect">
            <a:avLst/>
          </a:prstGeom>
          <a:noFill/>
          <a:ln w="9525">
            <a:noFill/>
            <a:miter lim="800000"/>
            <a:headEnd/>
            <a:tailEnd/>
          </a:ln>
        </p:spPr>
      </p:pic>
      <p:graphicFrame>
        <p:nvGraphicFramePr>
          <p:cNvPr id="9" name="Object 4"/>
          <p:cNvGraphicFramePr>
            <a:graphicFrameLocks noChangeAspect="1"/>
          </p:cNvGraphicFramePr>
          <p:nvPr/>
        </p:nvGraphicFramePr>
        <p:xfrm>
          <a:off x="4786314" y="1626381"/>
          <a:ext cx="3322609" cy="1105237"/>
        </p:xfrm>
        <a:graphic>
          <a:graphicData uri="http://schemas.openxmlformats.org/presentationml/2006/ole">
            <mc:AlternateContent xmlns:mc="http://schemas.openxmlformats.org/markup-compatibility/2006">
              <mc:Choice xmlns:v="urn:schemas-microsoft-com:vml" Requires="v">
                <p:oleObj spid="_x0000_s1044" name="Bitmap Image" r:id="rId7" imgW="7000000" imgH="2657846" progId="PBrush">
                  <p:embed/>
                </p:oleObj>
              </mc:Choice>
              <mc:Fallback>
                <p:oleObj name="Bitmap Image" r:id="rId7" imgW="7000000" imgH="2657846" progId="PBrush">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b="7225"/>
                      <a:stretch>
                        <a:fillRect/>
                      </a:stretch>
                    </p:blipFill>
                    <p:spPr bwMode="auto">
                      <a:xfrm>
                        <a:off x="4786314" y="1626381"/>
                        <a:ext cx="3322609" cy="110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FF66"/>
                            </a:solidFill>
                            <a:miter lim="800000"/>
                            <a:headEnd/>
                            <a:tailEnd/>
                          </a14:hiddenLine>
                        </a:ext>
                      </a:extLst>
                    </p:spPr>
                  </p:pic>
                </p:oleObj>
              </mc:Fallback>
            </mc:AlternateContent>
          </a:graphicData>
        </a:graphic>
      </p:graphicFrame>
      <p:sp>
        <p:nvSpPr>
          <p:cNvPr id="10" name="Text Box 6"/>
          <p:cNvSpPr txBox="1">
            <a:spLocks noChangeArrowheads="1"/>
          </p:cNvSpPr>
          <p:nvPr/>
        </p:nvSpPr>
        <p:spPr bwMode="auto">
          <a:xfrm>
            <a:off x="4739919" y="2295552"/>
            <a:ext cx="1975221" cy="473206"/>
          </a:xfrm>
          <a:prstGeom prst="rect">
            <a:avLst/>
          </a:prstGeom>
          <a:noFill/>
          <a:ln w="28575">
            <a:noFill/>
            <a:miter lim="800000"/>
            <a:headEnd/>
            <a:tailEnd/>
          </a:ln>
          <a:effectLst/>
        </p:spPr>
        <p:txBody>
          <a:bodyPr wrap="none">
            <a:spAutoFit/>
          </a:bodyPr>
          <a:lstStyle/>
          <a:p>
            <a:pPr algn="ctr">
              <a:spcBef>
                <a:spcPct val="25000"/>
              </a:spcBef>
            </a:pPr>
            <a:r>
              <a:rPr lang="en-US" sz="1100" b="1" dirty="0">
                <a:solidFill>
                  <a:schemeClr val="bg1"/>
                </a:solidFill>
                <a:latin typeface="Arial" charset="0"/>
              </a:rPr>
              <a:t>C</a:t>
            </a:r>
            <a:r>
              <a:rPr lang="en-US" sz="1100" b="1" dirty="0" smtClean="0">
                <a:solidFill>
                  <a:schemeClr val="bg1"/>
                </a:solidFill>
                <a:latin typeface="Arial" charset="0"/>
              </a:rPr>
              <a:t>harged </a:t>
            </a:r>
            <a:r>
              <a:rPr lang="en-US" sz="1100" b="1" dirty="0" err="1">
                <a:solidFill>
                  <a:schemeClr val="bg1"/>
                </a:solidFill>
                <a:latin typeface="Arial" charset="0"/>
              </a:rPr>
              <a:t>hadron</a:t>
            </a:r>
            <a:r>
              <a:rPr lang="en-US" sz="1100" b="1" dirty="0">
                <a:solidFill>
                  <a:schemeClr val="bg1"/>
                </a:solidFill>
                <a:latin typeface="Arial" charset="0"/>
              </a:rPr>
              <a:t> beam</a:t>
            </a:r>
          </a:p>
          <a:p>
            <a:pPr algn="ctr">
              <a:spcBef>
                <a:spcPct val="25000"/>
              </a:spcBef>
            </a:pPr>
            <a:r>
              <a:rPr lang="en-US" sz="1100" b="1" dirty="0">
                <a:solidFill>
                  <a:schemeClr val="bg1"/>
                </a:solidFill>
                <a:latin typeface="Arial" charset="0"/>
              </a:rPr>
              <a:t>that loses energy in matter</a:t>
            </a:r>
            <a:endParaRPr lang="en-US" sz="1050" b="1" dirty="0">
              <a:solidFill>
                <a:schemeClr val="bg1"/>
              </a:solidFill>
              <a:latin typeface="Arial" charset="0"/>
            </a:endParaRPr>
          </a:p>
        </p:txBody>
      </p:sp>
      <p:sp>
        <p:nvSpPr>
          <p:cNvPr id="11" name="Text Box 8"/>
          <p:cNvSpPr txBox="1">
            <a:spLocks noChangeArrowheads="1"/>
          </p:cNvSpPr>
          <p:nvPr/>
        </p:nvSpPr>
        <p:spPr bwMode="auto">
          <a:xfrm>
            <a:off x="7433448" y="1714488"/>
            <a:ext cx="710452" cy="515526"/>
          </a:xfrm>
          <a:prstGeom prst="rect">
            <a:avLst/>
          </a:prstGeom>
          <a:noFill/>
          <a:ln w="28575">
            <a:noFill/>
            <a:miter lim="800000"/>
            <a:headEnd/>
            <a:tailEnd/>
          </a:ln>
          <a:effectLst/>
        </p:spPr>
        <p:txBody>
          <a:bodyPr wrap="none">
            <a:spAutoFit/>
          </a:bodyPr>
          <a:lstStyle/>
          <a:p>
            <a:pPr algn="ctr">
              <a:spcBef>
                <a:spcPct val="50000"/>
              </a:spcBef>
            </a:pPr>
            <a:r>
              <a:rPr lang="en-US" sz="1050" b="1" dirty="0" err="1">
                <a:solidFill>
                  <a:schemeClr val="bg1"/>
                </a:solidFill>
                <a:latin typeface="Arial" charset="0"/>
              </a:rPr>
              <a:t>T</a:t>
            </a:r>
            <a:r>
              <a:rPr lang="en-US" sz="1050" b="1" dirty="0" err="1" smtClean="0">
                <a:solidFill>
                  <a:schemeClr val="bg1"/>
                </a:solidFill>
                <a:latin typeface="Arial" charset="0"/>
              </a:rPr>
              <a:t>umour</a:t>
            </a:r>
            <a:endParaRPr lang="en-US" sz="1050" b="1" dirty="0">
              <a:solidFill>
                <a:schemeClr val="bg1"/>
              </a:solidFill>
              <a:latin typeface="Arial" charset="0"/>
            </a:endParaRPr>
          </a:p>
          <a:p>
            <a:pPr algn="ctr">
              <a:spcBef>
                <a:spcPct val="50000"/>
              </a:spcBef>
            </a:pPr>
            <a:r>
              <a:rPr lang="en-US" sz="1050" b="1" dirty="0">
                <a:solidFill>
                  <a:schemeClr val="bg1"/>
                </a:solidFill>
                <a:latin typeface="Arial" charset="0"/>
              </a:rPr>
              <a:t>T</a:t>
            </a:r>
            <a:r>
              <a:rPr lang="en-US" sz="1050" b="1" dirty="0" smtClean="0">
                <a:solidFill>
                  <a:schemeClr val="bg1"/>
                </a:solidFill>
                <a:latin typeface="Arial" charset="0"/>
              </a:rPr>
              <a:t>arget</a:t>
            </a:r>
            <a:endParaRPr lang="en-US" sz="1050" b="1" dirty="0">
              <a:solidFill>
                <a:schemeClr val="bg1"/>
              </a:solidFill>
              <a:latin typeface="Arial" charset="0"/>
            </a:endParaRPr>
          </a:p>
        </p:txBody>
      </p:sp>
      <p:sp>
        <p:nvSpPr>
          <p:cNvPr id="12" name="Right Arrow 11"/>
          <p:cNvSpPr/>
          <p:nvPr/>
        </p:nvSpPr>
        <p:spPr bwMode="auto">
          <a:xfrm>
            <a:off x="2928926" y="1983571"/>
            <a:ext cx="1285884" cy="35719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 name="Right Arrow 12"/>
          <p:cNvSpPr/>
          <p:nvPr/>
        </p:nvSpPr>
        <p:spPr bwMode="auto">
          <a:xfrm>
            <a:off x="2857488" y="4000504"/>
            <a:ext cx="2143140" cy="35719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14" name="Picture 14" descr="cte_cspine_vr1"/>
          <p:cNvPicPr>
            <a:picLocks noChangeAspect="1" noChangeArrowheads="1"/>
          </p:cNvPicPr>
          <p:nvPr/>
        </p:nvPicPr>
        <p:blipFill>
          <a:blip r:embed="rId9" cstate="print"/>
          <a:srcRect/>
          <a:stretch>
            <a:fillRect/>
          </a:stretch>
        </p:blipFill>
        <p:spPr bwMode="auto">
          <a:xfrm>
            <a:off x="5995990" y="3644755"/>
            <a:ext cx="1076340" cy="1070129"/>
          </a:xfrm>
          <a:prstGeom prst="rect">
            <a:avLst/>
          </a:prstGeom>
          <a:noFill/>
          <a:ln w="9525">
            <a:noFill/>
            <a:miter lim="800000"/>
            <a:headEnd/>
            <a:tailEnd/>
          </a:ln>
        </p:spPr>
      </p:pic>
      <p:sp>
        <p:nvSpPr>
          <p:cNvPr id="16" name="Right Arrow 15"/>
          <p:cNvSpPr/>
          <p:nvPr/>
        </p:nvSpPr>
        <p:spPr bwMode="auto">
          <a:xfrm>
            <a:off x="2857488" y="5500702"/>
            <a:ext cx="2143140" cy="35719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17" name="Picture 16"/>
          <p:cNvPicPr>
            <a:picLocks noChangeAspect="1" noChangeArrowheads="1"/>
          </p:cNvPicPr>
          <p:nvPr/>
        </p:nvPicPr>
        <p:blipFill>
          <a:blip r:embed="rId10" cstate="print"/>
          <a:srcRect/>
          <a:stretch>
            <a:fillRect/>
          </a:stretch>
        </p:blipFill>
        <p:spPr>
          <a:xfrm>
            <a:off x="5643570" y="5145644"/>
            <a:ext cx="1857388" cy="1103827"/>
          </a:xfrm>
          <a:prstGeom prst="rect">
            <a:avLst/>
          </a:prstGeom>
          <a:ln/>
        </p:spPr>
      </p:pic>
      <p:sp>
        <p:nvSpPr>
          <p:cNvPr id="15" name="Title 1"/>
          <p:cNvSpPr txBox="1">
            <a:spLocks/>
          </p:cNvSpPr>
          <p:nvPr/>
        </p:nvSpPr>
        <p:spPr bwMode="auto">
          <a:xfrm>
            <a:off x="871538" y="152400"/>
            <a:ext cx="7815262"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smtClean="0">
                <a:ln>
                  <a:noFill/>
                </a:ln>
                <a:solidFill>
                  <a:schemeClr val="hlink"/>
                </a:solidFill>
                <a:effectLst/>
                <a:uLnTx/>
                <a:uFillTx/>
                <a:latin typeface="+mj-lt"/>
                <a:ea typeface="ＭＳ Ｐゴシック" pitchFamily="-112" charset="-128"/>
                <a:cs typeface="ＭＳ Ｐゴシック" pitchFamily="-112" charset="-128"/>
              </a:rPr>
              <a:t>Medical applications</a:t>
            </a:r>
            <a:endParaRPr kumimoji="0" lang="en-US" sz="4000" b="0" i="0" u="none" strike="noStrike" kern="0" cap="none" spc="0" normalizeH="0" baseline="0" noProof="0" dirty="0">
              <a:ln>
                <a:noFill/>
              </a:ln>
              <a:solidFill>
                <a:schemeClr val="hlink"/>
              </a:solidFill>
              <a:effectLst/>
              <a:uLnTx/>
              <a:uFillTx/>
              <a:latin typeface="+mj-lt"/>
              <a:ea typeface="ＭＳ Ｐゴシック" pitchFamily="-112" charset="-128"/>
              <a:cs typeface="ＭＳ Ｐゴシック" pitchFamily="-112" charset="-128"/>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résentationCERN2">
  <a:themeElements>
    <a:clrScheme name="Personnalisée 4">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PrésentationCERN2.thmx</Template>
  <TotalTime>1467</TotalTime>
  <Words>1460</Words>
  <Application>Microsoft Office PowerPoint</Application>
  <PresentationFormat>On-screen Show (4:3)</PresentationFormat>
  <Paragraphs>269</Paragraphs>
  <Slides>35</Slides>
  <Notes>18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35</vt:i4>
      </vt:variant>
    </vt:vector>
  </HeadingPairs>
  <TitlesOfParts>
    <vt:vector size="38" baseType="lpstr">
      <vt:lpstr>PrésentationCERN2</vt:lpstr>
      <vt:lpstr>Bitmap Image</vt:lpstr>
      <vt:lpstr>Slide</vt:lpstr>
      <vt:lpstr>Knowledge  Transfer  @CERN</vt:lpstr>
      <vt:lpstr>CERN Technologies</vt:lpstr>
      <vt:lpstr>Accelerator Technologies</vt:lpstr>
      <vt:lpstr>Detector Technologies</vt:lpstr>
      <vt:lpstr>Computing Technologies: the Grid</vt:lpstr>
      <vt:lpstr>CERN’s Technology Portfolio </vt:lpstr>
      <vt:lpstr>PowerPoint Presentation</vt:lpstr>
      <vt:lpstr>KT Fund Funding Innovation </vt:lpstr>
      <vt:lpstr>PowerPoint Presentation</vt:lpstr>
      <vt:lpstr>Hadron Therapy</vt:lpstr>
      <vt:lpstr>From high vacuum…</vt:lpstr>
      <vt:lpstr>… to solar energy!</vt:lpstr>
      <vt:lpstr>Solar panels plant</vt:lpstr>
      <vt:lpstr>Silicon pixel detectors (SPDs)</vt:lpstr>
      <vt:lpstr>Medipix</vt:lpstr>
      <vt:lpstr>Medipix</vt:lpstr>
      <vt:lpstr>Application: Medical imaging</vt:lpstr>
      <vt:lpstr>Application: Material analysis</vt:lpstr>
      <vt:lpstr>Other ways of dissemination</vt:lpstr>
      <vt:lpstr>PowerPoint Presentation</vt:lpstr>
      <vt:lpstr>CERN Easy Access IP</vt:lpstr>
      <vt:lpstr>CERN Open Hardware Licence </vt:lpstr>
      <vt:lpstr>http://www.stfc-cern-bic.org.uk</vt:lpstr>
      <vt:lpstr>Incubators in the MS</vt:lpstr>
      <vt:lpstr>European Knowledge Transfer Networks </vt:lpstr>
      <vt:lpstr>ENET</vt:lpstr>
      <vt:lpstr>Knowledge Transfer through Procurement</vt:lpstr>
      <vt:lpstr>Knowledge Transfer through People</vt:lpstr>
      <vt:lpstr>EU funded projects</vt:lpstr>
      <vt:lpstr>PowerPoint Presentation</vt:lpstr>
      <vt:lpstr>3 CERN Initiatives arising from PHE2010</vt:lpstr>
      <vt:lpstr>PowerPoint Presentation</vt:lpstr>
      <vt:lpstr>Summary of Knowledge Transfer Modes</vt:lpstr>
      <vt:lpstr>Conclusions</vt:lpstr>
      <vt:lpstr>More info / Contacts</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Giovanni.Anelli@cern.ch</dc:creator>
  <cp:lastModifiedBy>Giovanni Anelli</cp:lastModifiedBy>
  <cp:revision>144</cp:revision>
  <dcterms:created xsi:type="dcterms:W3CDTF">2012-03-07T13:21:43Z</dcterms:created>
  <dcterms:modified xsi:type="dcterms:W3CDTF">2012-11-20T09:41:39Z</dcterms:modified>
</cp:coreProperties>
</file>